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7" d="100"/>
          <a:sy n="117" d="100"/>
        </p:scale>
        <p:origin x="-232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8" name="Datumsplatzhalter 27"/>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17" name="Fußzeilenplatzhalter 16"/>
          <p:cNvSpPr>
            <a:spLocks noGrp="1"/>
          </p:cNvSpPr>
          <p:nvPr>
            <p:ph type="ftr" sz="quarter" idx="11"/>
          </p:nvPr>
        </p:nvSpPr>
        <p:spPr/>
        <p:txBody>
          <a:bodyPr/>
          <a:lstStyle>
            <a:extLst/>
          </a:lstStyle>
          <a:p>
            <a:endParaRPr lang="de-DE"/>
          </a:p>
        </p:txBody>
      </p:sp>
      <p:sp>
        <p:nvSpPr>
          <p:cNvPr id="29" name="Foliennummernplatzhalter 28"/>
          <p:cNvSpPr>
            <a:spLocks noGrp="1"/>
          </p:cNvSpPr>
          <p:nvPr>
            <p:ph type="sldNum" sz="quarter" idx="12"/>
          </p:nvPr>
        </p:nvSpPr>
        <p:spPr/>
        <p:txBody>
          <a:bodyPr/>
          <a:lstStyle>
            <a:extLst/>
          </a:lstStyle>
          <a:p>
            <a:fld id="{F7371F68-BB31-4036-9F1F-69B6FFE616B6}" type="slidenum">
              <a:rPr lang="de-DE" smtClean="0"/>
              <a:t>‹Nr.›</a:t>
            </a:fld>
            <a:endParaRPr lang="de-DE"/>
          </a:p>
        </p:txBody>
      </p:sp>
      <p:sp>
        <p:nvSpPr>
          <p:cNvPr id="32" name="Rechteck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hteck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hteck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hteck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hteck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el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de-DE" smtClean="0"/>
              <a:t>Titelmasterformat durch Klicken bearbeiten</a:t>
            </a:r>
            <a:endParaRPr kumimoji="0" lang="en-US"/>
          </a:p>
        </p:txBody>
      </p:sp>
      <p:sp>
        <p:nvSpPr>
          <p:cNvPr id="9" name="Untertitel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de-DE" smtClean="0"/>
              <a:t>Formatvorlage des Untertitelmasters durch Klicken bearbeiten</a:t>
            </a:r>
            <a:endParaRPr kumimoji="0" lang="en-US"/>
          </a:p>
        </p:txBody>
      </p:sp>
      <p:sp>
        <p:nvSpPr>
          <p:cNvPr id="56" name="Rechteck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hteck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hteck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hteck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1981200" cy="5851525"/>
          </a:xfrm>
        </p:spPr>
        <p:txBody>
          <a:bodyPr vert="eaVert" anchor="ctr"/>
          <a:lstStyle>
            <a:extLs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609600" y="274639"/>
            <a:ext cx="5867400" cy="5851525"/>
          </a:xfrm>
        </p:spPr>
        <p:txBody>
          <a:bodyPr vert="eaVert"/>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14" name="Freihand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ihand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ihand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ihand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ihand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ihand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ihand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ihand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ihand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ihand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ihand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ihand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ihand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ihand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ihand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platzhalt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de-DE" smtClean="0"/>
              <a:t>Textmasterformat bearbeiten</a:t>
            </a:r>
          </a:p>
        </p:txBody>
      </p:sp>
      <p:sp>
        <p:nvSpPr>
          <p:cNvPr id="4" name="Datumsplatzhalter 3"/>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5" name="Fußzeilenplatzhalter 4"/>
          <p:cNvSpPr>
            <a:spLocks noGrp="1"/>
          </p:cNvSpPr>
          <p:nvPr>
            <p:ph type="ftr" sz="quarter" idx="11"/>
          </p:nvPr>
        </p:nvSpPr>
        <p:spPr/>
        <p:txBody>
          <a:bodyPr/>
          <a:lstStyle>
            <a:extLst/>
          </a:lstStyle>
          <a:p>
            <a:endParaRPr lang="de-DE"/>
          </a:p>
        </p:txBody>
      </p:sp>
      <p:sp>
        <p:nvSpPr>
          <p:cNvPr id="6" name="Foliennummernplatzhalter 5"/>
          <p:cNvSpPr>
            <a:spLocks noGrp="1"/>
          </p:cNvSpPr>
          <p:nvPr>
            <p:ph type="sldNum" sz="quarter" idx="12"/>
          </p:nvPr>
        </p:nvSpPr>
        <p:spPr/>
        <p:txBody>
          <a:bodyPr/>
          <a:lstStyle>
            <a:extLst/>
          </a:lstStyle>
          <a:p>
            <a:fld id="{F7371F68-BB31-4036-9F1F-69B6FFE616B6}" type="slidenum">
              <a:rPr lang="de-DE" smtClean="0"/>
              <a:t>‹Nr.›</a:t>
            </a:fld>
            <a:endParaRPr lang="de-DE"/>
          </a:p>
        </p:txBody>
      </p:sp>
      <p:sp>
        <p:nvSpPr>
          <p:cNvPr id="7" name="Rechteck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de-DE" smtClean="0"/>
              <a:t>Titelmasterformat durch Klicken bearbeiten</a:t>
            </a:r>
            <a:endParaRPr kumimoji="0" lang="en-US"/>
          </a:p>
        </p:txBody>
      </p:sp>
      <p:sp>
        <p:nvSpPr>
          <p:cNvPr id="8" name="Rechteck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hteck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hteck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hteck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512064"/>
            <a:ext cx="8229600" cy="914400"/>
          </a:xfrm>
        </p:spPr>
        <p:txBody>
          <a:bodyPr/>
          <a:lstStyle>
            <a:extLst/>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5" name="Rechteck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el 1"/>
          <p:cNvSpPr>
            <a:spLocks noGrp="1"/>
          </p:cNvSpPr>
          <p:nvPr>
            <p:ph type="title"/>
          </p:nvPr>
        </p:nvSpPr>
        <p:spPr>
          <a:xfrm>
            <a:off x="504824" y="512064"/>
            <a:ext cx="7772400" cy="914400"/>
          </a:xfrm>
        </p:spPr>
        <p:txBody>
          <a:bodyPr anchor="t"/>
          <a:lstStyle>
            <a:lvl1pPr>
              <a:defRPr sz="4000"/>
            </a:lvl1pPr>
            <a:extLst/>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4" name="Textplatzhalt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de-DE" smtClean="0"/>
              <a:t>Textmasterformat bearbeiten</a:t>
            </a:r>
          </a:p>
        </p:txBody>
      </p:sp>
      <p:sp>
        <p:nvSpPr>
          <p:cNvPr id="5" name="Inhaltsplatzhalt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8" name="Fußzeilenplatzhalter 7"/>
          <p:cNvSpPr>
            <a:spLocks noGrp="1"/>
          </p:cNvSpPr>
          <p:nvPr>
            <p:ph type="ftr" sz="quarter" idx="11"/>
          </p:nvPr>
        </p:nvSpPr>
        <p:spPr/>
        <p:txBody>
          <a:bodyPr/>
          <a:lstStyle>
            <a:extLst/>
          </a:lstStyle>
          <a:p>
            <a:endParaRPr lang="de-DE"/>
          </a:p>
        </p:txBody>
      </p:sp>
      <p:sp>
        <p:nvSpPr>
          <p:cNvPr id="9" name="Foliennummernplatzhalter 8"/>
          <p:cNvSpPr>
            <a:spLocks noGrp="1"/>
          </p:cNvSpPr>
          <p:nvPr>
            <p:ph type="sldNum" sz="quarter" idx="12"/>
          </p:nvPr>
        </p:nvSpPr>
        <p:spPr/>
        <p:txBody>
          <a:bodyPr/>
          <a:lstStyle>
            <a:extLst/>
          </a:lstStyle>
          <a:p>
            <a:fld id="{F7371F68-BB31-4036-9F1F-69B6FFE616B6}" type="slidenum">
              <a:rPr lang="de-DE" smtClean="0"/>
              <a:t>‹Nr.›</a:t>
            </a:fld>
            <a:endParaRPr lang="de-DE"/>
          </a:p>
        </p:txBody>
      </p:sp>
      <p:sp>
        <p:nvSpPr>
          <p:cNvPr id="16" name="Rechteck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hteck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hteck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hteck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hteck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hteck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hteck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hteck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hteck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914400"/>
          </a:xfrm>
        </p:spPr>
        <p:txBody>
          <a:bodyPr/>
          <a:lstStyle>
            <a:lvl1pPr>
              <a:defRPr sz="4000" cap="none" baseline="0"/>
            </a:lvl1pPr>
            <a:extLst/>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4" name="Fußzeilenplatzhalter 3"/>
          <p:cNvSpPr>
            <a:spLocks noGrp="1"/>
          </p:cNvSpPr>
          <p:nvPr>
            <p:ph type="ftr" sz="quarter" idx="11"/>
          </p:nvPr>
        </p:nvSpPr>
        <p:spPr/>
        <p:txBody>
          <a:bodyPr/>
          <a:lstStyle>
            <a:extLst/>
          </a:lstStyle>
          <a:p>
            <a:endParaRPr lang="de-DE"/>
          </a:p>
        </p:txBody>
      </p:sp>
      <p:sp>
        <p:nvSpPr>
          <p:cNvPr id="5" name="Foliennummernplatzhalter 4"/>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3" name="Fußzeilenplatzhalter 2"/>
          <p:cNvSpPr>
            <a:spLocks noGrp="1"/>
          </p:cNvSpPr>
          <p:nvPr>
            <p:ph type="ftr" sz="quarter" idx="11"/>
          </p:nvPr>
        </p:nvSpPr>
        <p:spPr/>
        <p:txBody>
          <a:bodyPr/>
          <a:lstStyle>
            <a:extLst/>
          </a:lstStyle>
          <a:p>
            <a:endParaRPr lang="de-DE"/>
          </a:p>
        </p:txBody>
      </p:sp>
      <p:sp>
        <p:nvSpPr>
          <p:cNvPr id="4" name="Foliennummernplatzhalter 3"/>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273050"/>
            <a:ext cx="8229600" cy="1162050"/>
          </a:xfrm>
        </p:spPr>
        <p:txBody>
          <a:bodyPr anchor="ctr"/>
          <a:lstStyle>
            <a:lvl1pPr algn="l">
              <a:buNone/>
              <a:defRPr sz="3600" b="0"/>
            </a:lvl1pPr>
            <a:extLst/>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de-DE" smtClean="0"/>
              <a:t>Textmasterformat bearbeiten</a:t>
            </a:r>
          </a:p>
        </p:txBody>
      </p:sp>
      <p:sp>
        <p:nvSpPr>
          <p:cNvPr id="4" name="Inhaltsplatzhalt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de-DE" smtClean="0"/>
              <a:t>Textmasterformat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extLst/>
          </a:lstStyle>
          <a:p>
            <a:fld id="{594B4516-627C-49AB-AD40-84D499FB663C}" type="datetimeFigureOut">
              <a:rPr lang="de-DE" smtClean="0"/>
              <a:t>01.02.2017</a:t>
            </a:fld>
            <a:endParaRPr lang="de-DE"/>
          </a:p>
        </p:txBody>
      </p:sp>
      <p:sp>
        <p:nvSpPr>
          <p:cNvPr id="6" name="Fußzeilenplatzhalter 5"/>
          <p:cNvSpPr>
            <a:spLocks noGrp="1"/>
          </p:cNvSpPr>
          <p:nvPr>
            <p:ph type="ftr" sz="quarter" idx="11"/>
          </p:nvPr>
        </p:nvSpPr>
        <p:spPr/>
        <p:txBody>
          <a:bodyPr/>
          <a:lstStyle>
            <a:extLst/>
          </a:lstStyle>
          <a:p>
            <a:endParaRPr lang="de-DE"/>
          </a:p>
        </p:txBody>
      </p:sp>
      <p:sp>
        <p:nvSpPr>
          <p:cNvPr id="7" name="Foliennummernplatzhalter 6"/>
          <p:cNvSpPr>
            <a:spLocks noGrp="1"/>
          </p:cNvSpPr>
          <p:nvPr>
            <p:ph type="sldNum" sz="quarter" idx="12"/>
          </p:nvPr>
        </p:nvSpPr>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8" name="Rechteck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Gerade Verbindung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uppieren 9"/>
          <p:cNvGrpSpPr/>
          <p:nvPr/>
        </p:nvGrpSpPr>
        <p:grpSpPr>
          <a:xfrm rot="5400000">
            <a:off x="8514581" y="1219200"/>
            <a:ext cx="132763" cy="128466"/>
            <a:chOff x="6668087" y="1297746"/>
            <a:chExt cx="161840" cy="156602"/>
          </a:xfrm>
        </p:grpSpPr>
        <p:cxnSp>
          <p:nvCxnSpPr>
            <p:cNvPr id="15" name="Gerade Verbindung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Gerade Verbindung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el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de-DE" smtClean="0"/>
              <a:t>Bild durch Klicken auf Symbol hinzufügen</a:t>
            </a:r>
            <a:endParaRPr kumimoji="0" lang="en-US"/>
          </a:p>
        </p:txBody>
      </p:sp>
      <p:sp>
        <p:nvSpPr>
          <p:cNvPr id="4" name="Textplatzhalt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de-DE" smtClean="0"/>
              <a:t>Textmasterformat bearbeiten</a:t>
            </a:r>
          </a:p>
        </p:txBody>
      </p:sp>
      <p:grpSp>
        <p:nvGrpSpPr>
          <p:cNvPr id="14" name="Gruppieren 13"/>
          <p:cNvGrpSpPr/>
          <p:nvPr/>
        </p:nvGrpSpPr>
        <p:grpSpPr>
          <a:xfrm rot="5400000">
            <a:off x="8666981" y="1371600"/>
            <a:ext cx="132763" cy="128466"/>
            <a:chOff x="6668087" y="1297746"/>
            <a:chExt cx="161840" cy="156602"/>
          </a:xfrm>
        </p:grpSpPr>
        <p:cxnSp>
          <p:nvCxnSpPr>
            <p:cNvPr id="11" name="Gerade Verbindung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uppieren 17"/>
          <p:cNvGrpSpPr/>
          <p:nvPr/>
        </p:nvGrpSpPr>
        <p:grpSpPr>
          <a:xfrm rot="5400000">
            <a:off x="8320088" y="1474763"/>
            <a:ext cx="132763" cy="128466"/>
            <a:chOff x="6668087" y="1297746"/>
            <a:chExt cx="161840" cy="156602"/>
          </a:xfrm>
        </p:grpSpPr>
        <p:cxnSp>
          <p:nvCxnSpPr>
            <p:cNvPr id="19" name="Gerade Verbindung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Gerade Verbindung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Gerade Verbindung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umsplatzhalter 4"/>
          <p:cNvSpPr>
            <a:spLocks noGrp="1"/>
          </p:cNvSpPr>
          <p:nvPr>
            <p:ph type="dt" sz="half" idx="10"/>
          </p:nvPr>
        </p:nvSpPr>
        <p:spPr>
          <a:xfrm>
            <a:off x="6477000" y="55499"/>
            <a:ext cx="2133600" cy="365125"/>
          </a:xfrm>
        </p:spPr>
        <p:txBody>
          <a:bodyPr/>
          <a:lstStyle>
            <a:extLst/>
          </a:lstStyle>
          <a:p>
            <a:fld id="{594B4516-627C-49AB-AD40-84D499FB663C}" type="datetimeFigureOut">
              <a:rPr lang="de-DE" smtClean="0"/>
              <a:t>01.02.2017</a:t>
            </a:fld>
            <a:endParaRPr lang="de-DE"/>
          </a:p>
        </p:txBody>
      </p:sp>
      <p:sp>
        <p:nvSpPr>
          <p:cNvPr id="6" name="Fußzeilenplatzhalter 5"/>
          <p:cNvSpPr>
            <a:spLocks noGrp="1"/>
          </p:cNvSpPr>
          <p:nvPr>
            <p:ph type="ftr" sz="quarter" idx="11"/>
          </p:nvPr>
        </p:nvSpPr>
        <p:spPr>
          <a:xfrm>
            <a:off x="914400" y="55499"/>
            <a:ext cx="5562600" cy="365125"/>
          </a:xfrm>
        </p:spPr>
        <p:txBody>
          <a:bodyPr/>
          <a:lstStyle>
            <a:extLst/>
          </a:lstStyle>
          <a:p>
            <a:endParaRPr lang="de-DE"/>
          </a:p>
        </p:txBody>
      </p:sp>
      <p:sp>
        <p:nvSpPr>
          <p:cNvPr id="7" name="Foliennummernplatzhalter 6"/>
          <p:cNvSpPr>
            <a:spLocks noGrp="1"/>
          </p:cNvSpPr>
          <p:nvPr>
            <p:ph type="sldNum" sz="quarter" idx="12"/>
          </p:nvPr>
        </p:nvSpPr>
        <p:spPr>
          <a:xfrm>
            <a:off x="8610600" y="55499"/>
            <a:ext cx="457200" cy="365125"/>
          </a:xfrm>
        </p:spPr>
        <p:txBody>
          <a:bodyPr/>
          <a:lstStyle>
            <a:extLst/>
          </a:lstStyle>
          <a:p>
            <a:fld id="{F7371F68-BB31-4036-9F1F-69B6FFE616B6}" type="slidenum">
              <a:rPr lang="de-DE" smtClean="0"/>
              <a:t>‹Nr.›</a:t>
            </a:fld>
            <a:endParaRPr lang="de-DE"/>
          </a:p>
        </p:txBody>
      </p:sp>
    </p:spTree>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hteck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hteck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hteck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hteck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hteck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hteck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hteck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hteck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elplatzhalt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de-DE" smtClean="0"/>
              <a:t>Textmasterformat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4" name="Datumsplatzhalt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594B4516-627C-49AB-AD40-84D499FB663C}" type="datetimeFigureOut">
              <a:rPr lang="de-DE" smtClean="0"/>
              <a:t>01.02.2017</a:t>
            </a:fld>
            <a:endParaRPr lang="de-DE"/>
          </a:p>
        </p:txBody>
      </p:sp>
      <p:sp>
        <p:nvSpPr>
          <p:cNvPr id="3" name="Fußzeilenplatzhalt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de-DE"/>
          </a:p>
        </p:txBody>
      </p:sp>
      <p:sp>
        <p:nvSpPr>
          <p:cNvPr id="23" name="Foliennummernplatzhalt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F7371F68-BB31-4036-9F1F-69B6FFE616B6}" type="slidenum">
              <a:rPr lang="de-DE" smtClean="0"/>
              <a:t>‹Nr.›</a:t>
            </a:fld>
            <a:endParaRPr lang="de-DE"/>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475709" y="4725144"/>
            <a:ext cx="8294110" cy="1440160"/>
          </a:xfrm>
        </p:spPr>
        <p:txBody>
          <a:bodyPr>
            <a:normAutofit/>
          </a:bodyPr>
          <a:lstStyle/>
          <a:p>
            <a:r>
              <a:rPr lang="de-DE" sz="3600" b="1" dirty="0" smtClean="0">
                <a:solidFill>
                  <a:schemeClr val="bg2">
                    <a:lumMod val="60000"/>
                    <a:lumOff val="40000"/>
                  </a:schemeClr>
                </a:solidFill>
                <a:latin typeface="Arial" panose="020B0604020202020204" pitchFamily="34" charset="0"/>
                <a:cs typeface="Arial" panose="020B0604020202020204" pitchFamily="34" charset="0"/>
              </a:rPr>
              <a:t>Jagdstörung – Fasanenauswilderung</a:t>
            </a:r>
          </a:p>
          <a:p>
            <a:pPr algn="l"/>
            <a:endParaRPr lang="de-DE" sz="1800" dirty="0" smtClean="0">
              <a:solidFill>
                <a:schemeClr val="tx2">
                  <a:lumMod val="90000"/>
                </a:schemeClr>
              </a:solidFill>
              <a:latin typeface="Arial" panose="020B0604020202020204" pitchFamily="34" charset="0"/>
              <a:cs typeface="Arial" panose="020B0604020202020204" pitchFamily="34" charset="0"/>
            </a:endParaRPr>
          </a:p>
          <a:p>
            <a:pPr algn="l"/>
            <a:endParaRPr lang="de-DE" sz="18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88640"/>
            <a:ext cx="2021210" cy="2021210"/>
          </a:xfrm>
          <a:prstGeom prst="rect">
            <a:avLst/>
          </a:prstGeom>
        </p:spPr>
      </p:pic>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188640"/>
            <a:ext cx="2029415" cy="2016731"/>
          </a:xfrm>
          <a:prstGeom prst="rect">
            <a:avLst/>
          </a:prstGeom>
        </p:spPr>
      </p:pic>
      <p:sp>
        <p:nvSpPr>
          <p:cNvPr id="6" name="Titel 5"/>
          <p:cNvSpPr>
            <a:spLocks noGrp="1"/>
          </p:cNvSpPr>
          <p:nvPr>
            <p:ph type="ctrTitle"/>
          </p:nvPr>
        </p:nvSpPr>
        <p:spPr>
          <a:xfrm>
            <a:off x="827584" y="2852936"/>
            <a:ext cx="7772400" cy="1975104"/>
          </a:xfrm>
        </p:spPr>
        <p:txBody>
          <a:bodyPr/>
          <a:lstStyle/>
          <a:p>
            <a:r>
              <a:rPr lang="de-DE" dirty="0" err="1" smtClean="0">
                <a:solidFill>
                  <a:schemeClr val="bg2">
                    <a:lumMod val="60000"/>
                    <a:lumOff val="40000"/>
                  </a:schemeClr>
                </a:solidFill>
                <a:effectLst/>
                <a:latin typeface="Arial" panose="020B0604020202020204" pitchFamily="34" charset="0"/>
                <a:cs typeface="Arial" panose="020B0604020202020204" pitchFamily="34" charset="0"/>
              </a:rPr>
              <a:t>FASANENjagd</a:t>
            </a:r>
            <a:r>
              <a:rPr lang="de-DE" dirty="0" smtClean="0">
                <a:solidFill>
                  <a:schemeClr val="bg2">
                    <a:lumMod val="60000"/>
                    <a:lumOff val="40000"/>
                  </a:schemeClr>
                </a:solidFill>
                <a:effectLst/>
                <a:latin typeface="Arial" panose="020B0604020202020204" pitchFamily="34" charset="0"/>
                <a:cs typeface="Arial" panose="020B0604020202020204" pitchFamily="34" charset="0"/>
              </a:rPr>
              <a:t/>
            </a:r>
            <a:br>
              <a:rPr lang="de-DE" dirty="0" smtClean="0">
                <a:solidFill>
                  <a:schemeClr val="bg2">
                    <a:lumMod val="60000"/>
                    <a:lumOff val="40000"/>
                  </a:schemeClr>
                </a:solidFill>
                <a:effectLst/>
                <a:latin typeface="Arial" panose="020B0604020202020204" pitchFamily="34" charset="0"/>
                <a:cs typeface="Arial" panose="020B0604020202020204" pitchFamily="34" charset="0"/>
              </a:rPr>
            </a:br>
            <a:r>
              <a:rPr lang="de-DE" sz="1100" dirty="0" smtClean="0">
                <a:solidFill>
                  <a:schemeClr val="bg2">
                    <a:lumMod val="60000"/>
                    <a:lumOff val="40000"/>
                  </a:schemeClr>
                </a:solidFill>
                <a:effectLst/>
                <a:latin typeface="Arial" panose="020B0604020202020204" pitchFamily="34" charset="0"/>
                <a:cs typeface="Arial" panose="020B0604020202020204" pitchFamily="34" charset="0"/>
              </a:rPr>
              <a:t/>
            </a:r>
            <a:br>
              <a:rPr lang="de-DE" sz="1100" dirty="0" smtClean="0">
                <a:solidFill>
                  <a:schemeClr val="bg2">
                    <a:lumMod val="60000"/>
                    <a:lumOff val="40000"/>
                  </a:schemeClr>
                </a:solidFill>
                <a:effectLst/>
                <a:latin typeface="Arial" panose="020B0604020202020204" pitchFamily="34" charset="0"/>
                <a:cs typeface="Arial" panose="020B0604020202020204" pitchFamily="34" charset="0"/>
              </a:rPr>
            </a:br>
            <a:r>
              <a:rPr lang="de-DE" dirty="0">
                <a:solidFill>
                  <a:schemeClr val="bg2">
                    <a:lumMod val="60000"/>
                    <a:lumOff val="40000"/>
                  </a:schemeClr>
                </a:solidFill>
                <a:effectLst/>
                <a:latin typeface="Arial" panose="020B0604020202020204" pitchFamily="34" charset="0"/>
                <a:cs typeface="Arial" panose="020B0604020202020204" pitchFamily="34" charset="0"/>
              </a:rPr>
              <a:t>	</a:t>
            </a:r>
            <a:r>
              <a:rPr lang="de-DE" dirty="0" smtClean="0">
                <a:solidFill>
                  <a:schemeClr val="bg2">
                    <a:lumMod val="60000"/>
                    <a:lumOff val="40000"/>
                  </a:schemeClr>
                </a:solidFill>
                <a:effectLst/>
                <a:latin typeface="Arial" panose="020B0604020202020204" pitchFamily="34" charset="0"/>
                <a:cs typeface="Arial" panose="020B0604020202020204" pitchFamily="34" charset="0"/>
              </a:rPr>
              <a:t>    rechtlicher Rahmen</a:t>
            </a:r>
            <a:endParaRPr lang="de-DE" dirty="0">
              <a:solidFill>
                <a:schemeClr val="bg2">
                  <a:lumMod val="60000"/>
                  <a:lumOff val="4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9544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404664"/>
            <a:ext cx="7772400" cy="5950896"/>
          </a:xfrm>
        </p:spPr>
        <p:txBody>
          <a:bodyPr>
            <a:normAutofit/>
          </a:bodyPr>
          <a:lstStyle/>
          <a:p>
            <a:pPr marL="68580" indent="0">
              <a:buNone/>
            </a:pPr>
            <a:r>
              <a:rPr lang="de-DE" sz="4000" b="1" dirty="0" smtClean="0">
                <a:solidFill>
                  <a:schemeClr val="bg2">
                    <a:lumMod val="60000"/>
                    <a:lumOff val="40000"/>
                  </a:schemeClr>
                </a:solidFill>
                <a:latin typeface="Arial" panose="020B0604020202020204" pitchFamily="34" charset="0"/>
                <a:cs typeface="Arial" panose="020B0604020202020204" pitchFamily="34" charset="0"/>
              </a:rPr>
              <a:t>Beschaffenheit Auswilderungsbiotop</a:t>
            </a: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Die </a:t>
            </a:r>
            <a:r>
              <a:rPr lang="de-DE" sz="1400" dirty="0">
                <a:solidFill>
                  <a:schemeClr val="bg2">
                    <a:lumMod val="60000"/>
                    <a:lumOff val="40000"/>
                  </a:schemeClr>
                </a:solidFill>
                <a:latin typeface="Arial" panose="020B0604020202020204" pitchFamily="34" charset="0"/>
                <a:cs typeface="Arial" panose="020B0604020202020204" pitchFamily="34" charset="0"/>
              </a:rPr>
              <a:t>näheren Bestimmungen über die Beschaffenheit der Auswilderungsbiotope, Mindestgrößen, zulässigen technischen Vorkehrungen, die maximale Anzahl der </a:t>
            </a:r>
            <a:r>
              <a:rPr lang="de-DE" sz="1400" dirty="0" err="1">
                <a:solidFill>
                  <a:schemeClr val="bg2">
                    <a:lumMod val="60000"/>
                    <a:lumOff val="40000"/>
                  </a:schemeClr>
                </a:solidFill>
                <a:latin typeface="Arial" panose="020B0604020202020204" pitchFamily="34" charset="0"/>
                <a:cs typeface="Arial" panose="020B0604020202020204" pitchFamily="34" charset="0"/>
              </a:rPr>
              <a:t>auszuwildernden</a:t>
            </a:r>
            <a:r>
              <a:rPr lang="de-DE" sz="1400" dirty="0">
                <a:solidFill>
                  <a:schemeClr val="bg2">
                    <a:lumMod val="60000"/>
                    <a:lumOff val="40000"/>
                  </a:schemeClr>
                </a:solidFill>
                <a:latin typeface="Arial" panose="020B0604020202020204" pitchFamily="34" charset="0"/>
                <a:cs typeface="Arial" panose="020B0604020202020204" pitchFamily="34" charset="0"/>
              </a:rPr>
              <a:t> Tiere pro 100 Hektar geeignetem </a:t>
            </a:r>
            <a:r>
              <a:rPr lang="de-DE" sz="1400" dirty="0" err="1" smtClean="0">
                <a:solidFill>
                  <a:schemeClr val="bg2">
                    <a:lumMod val="60000"/>
                    <a:lumOff val="40000"/>
                  </a:schemeClr>
                </a:solidFill>
                <a:latin typeface="Arial" panose="020B0604020202020204" pitchFamily="34" charset="0"/>
                <a:cs typeface="Arial" panose="020B0604020202020204" pitchFamily="34" charset="0"/>
              </a:rPr>
              <a:t>Fasanebensraum</a:t>
            </a:r>
            <a:r>
              <a:rPr lang="de-DE" sz="1400" dirty="0" smtClean="0">
                <a:solidFill>
                  <a:schemeClr val="bg2">
                    <a:lumMod val="60000"/>
                    <a:lumOff val="40000"/>
                  </a:schemeClr>
                </a:solidFill>
                <a:latin typeface="Arial" panose="020B0604020202020204" pitchFamily="34" charset="0"/>
                <a:cs typeface="Arial" panose="020B0604020202020204" pitchFamily="34" charset="0"/>
              </a:rPr>
              <a:t> </a:t>
            </a:r>
            <a:r>
              <a:rPr lang="de-DE" sz="1400" dirty="0">
                <a:solidFill>
                  <a:schemeClr val="bg2">
                    <a:lumMod val="60000"/>
                    <a:lumOff val="40000"/>
                  </a:schemeClr>
                </a:solidFill>
                <a:latin typeface="Arial" panose="020B0604020202020204" pitchFamily="34" charset="0"/>
                <a:cs typeface="Arial" panose="020B0604020202020204" pitchFamily="34" charset="0"/>
              </a:rPr>
              <a:t>sind mit Verordnung der Landesregierung zu regeln. </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u="sng" dirty="0" smtClean="0">
                <a:solidFill>
                  <a:schemeClr val="bg2">
                    <a:lumMod val="60000"/>
                    <a:lumOff val="40000"/>
                  </a:schemeClr>
                </a:solidFill>
                <a:latin typeface="Arial" panose="020B0604020202020204" pitchFamily="34" charset="0"/>
                <a:cs typeface="Arial" panose="020B0604020202020204" pitchFamily="34" charset="0"/>
              </a:rPr>
              <a:t>156. Verordnung der Steiermärkischen</a:t>
            </a:r>
          </a:p>
          <a:p>
            <a:pPr marL="68580" indent="0">
              <a:buNone/>
            </a:pPr>
            <a:r>
              <a:rPr lang="de-DE" sz="1400" u="sng" dirty="0" smtClean="0">
                <a:solidFill>
                  <a:schemeClr val="bg2">
                    <a:lumMod val="60000"/>
                    <a:lumOff val="40000"/>
                  </a:schemeClr>
                </a:solidFill>
                <a:latin typeface="Arial" panose="020B0604020202020204" pitchFamily="34" charset="0"/>
                <a:cs typeface="Arial" panose="020B0604020202020204" pitchFamily="34" charset="0"/>
              </a:rPr>
              <a:t>Landesregierung vom 22. Dezember 2016 über</a:t>
            </a:r>
          </a:p>
          <a:p>
            <a:pPr marL="68580" indent="0">
              <a:buNone/>
            </a:pPr>
            <a:r>
              <a:rPr lang="de-DE" sz="1400" u="sng" dirty="0">
                <a:solidFill>
                  <a:schemeClr val="bg2">
                    <a:lumMod val="60000"/>
                    <a:lumOff val="40000"/>
                  </a:schemeClr>
                </a:solidFill>
                <a:latin typeface="Arial" panose="020B0604020202020204" pitchFamily="34" charset="0"/>
                <a:cs typeface="Arial" panose="020B0604020202020204" pitchFamily="34" charset="0"/>
              </a:rPr>
              <a:t>d</a:t>
            </a:r>
            <a:r>
              <a:rPr lang="de-DE" sz="1400" u="sng" dirty="0" smtClean="0">
                <a:solidFill>
                  <a:schemeClr val="bg2">
                    <a:lumMod val="60000"/>
                    <a:lumOff val="40000"/>
                  </a:schemeClr>
                </a:solidFill>
                <a:latin typeface="Arial" panose="020B0604020202020204" pitchFamily="34" charset="0"/>
                <a:cs typeface="Arial" panose="020B0604020202020204" pitchFamily="34" charset="0"/>
              </a:rPr>
              <a:t>ie Auswilderung von Fasanen</a:t>
            </a: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§2	Auswilderungsbiotope für </a:t>
            </a:r>
            <a:r>
              <a:rPr lang="de-DE" sz="1400" dirty="0" err="1" smtClean="0">
                <a:solidFill>
                  <a:schemeClr val="bg2">
                    <a:lumMod val="60000"/>
                    <a:lumOff val="40000"/>
                  </a:schemeClr>
                </a:solidFill>
                <a:latin typeface="Arial" panose="020B0604020202020204" pitchFamily="34" charset="0"/>
                <a:cs typeface="Arial" panose="020B0604020202020204" pitchFamily="34" charset="0"/>
              </a:rPr>
              <a:t>Fasane</a:t>
            </a:r>
            <a:r>
              <a:rPr lang="de-DE" sz="1400" dirty="0" smtClean="0">
                <a:solidFill>
                  <a:schemeClr val="bg2">
                    <a:lumMod val="60000"/>
                    <a:lumOff val="40000"/>
                  </a:schemeClr>
                </a:solidFill>
                <a:latin typeface="Arial" panose="020B0604020202020204" pitchFamily="34" charset="0"/>
                <a:cs typeface="Arial" panose="020B0604020202020204" pitchFamily="34" charset="0"/>
              </a:rPr>
              <a:t> sind </a:t>
            </a:r>
            <a:r>
              <a:rPr lang="de-DE" sz="1400" b="1" u="sng" dirty="0" smtClean="0">
                <a:solidFill>
                  <a:schemeClr val="bg2">
                    <a:lumMod val="60000"/>
                    <a:lumOff val="40000"/>
                  </a:schemeClr>
                </a:solidFill>
                <a:latin typeface="Arial" panose="020B0604020202020204" pitchFamily="34" charset="0"/>
                <a:cs typeface="Arial" panose="020B0604020202020204" pitchFamily="34" charset="0"/>
              </a:rPr>
              <a:t>entlang der Wald – Feld – Randlinie </a:t>
            </a:r>
          </a:p>
          <a:p>
            <a:pPr marL="68580" indent="0">
              <a:buNone/>
            </a:pP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dirty="0" smtClean="0">
                <a:solidFill>
                  <a:schemeClr val="bg2">
                    <a:lumMod val="60000"/>
                    <a:lumOff val="40000"/>
                  </a:schemeClr>
                </a:solidFill>
                <a:latin typeface="Arial" panose="020B0604020202020204" pitchFamily="34" charset="0"/>
                <a:cs typeface="Arial" panose="020B0604020202020204" pitchFamily="34" charset="0"/>
              </a:rPr>
              <a:t>vorzusehen und müssen in einem </a:t>
            </a:r>
            <a:r>
              <a:rPr lang="de-DE" sz="1400" b="1" u="sng" dirty="0" smtClean="0">
                <a:solidFill>
                  <a:schemeClr val="bg2">
                    <a:lumMod val="60000"/>
                    <a:lumOff val="40000"/>
                  </a:schemeClr>
                </a:solidFill>
                <a:latin typeface="Arial" panose="020B0604020202020204" pitchFamily="34" charset="0"/>
                <a:cs typeface="Arial" panose="020B0604020202020204" pitchFamily="34" charset="0"/>
              </a:rPr>
              <a:t>deckungsreichen Verbund </a:t>
            </a:r>
            <a:r>
              <a:rPr lang="de-DE" sz="1400" dirty="0" smtClean="0">
                <a:solidFill>
                  <a:schemeClr val="bg2">
                    <a:lumMod val="60000"/>
                    <a:lumOff val="40000"/>
                  </a:schemeClr>
                </a:solidFill>
                <a:latin typeface="Arial" panose="020B0604020202020204" pitchFamily="34" charset="0"/>
                <a:cs typeface="Arial" panose="020B0604020202020204" pitchFamily="34" charset="0"/>
              </a:rPr>
              <a:t>mit anderen </a:t>
            </a: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a:t>
            </a:r>
            <a:r>
              <a:rPr lang="de-DE" sz="1400" dirty="0" err="1" smtClean="0">
                <a:solidFill>
                  <a:schemeClr val="bg2">
                    <a:lumMod val="60000"/>
                    <a:lumOff val="40000"/>
                  </a:schemeClr>
                </a:solidFill>
                <a:latin typeface="Arial" panose="020B0604020202020204" pitchFamily="34" charset="0"/>
                <a:cs typeface="Arial" panose="020B0604020202020204" pitchFamily="34" charset="0"/>
              </a:rPr>
              <a:t>Fasanlebensräumen</a:t>
            </a:r>
            <a:r>
              <a:rPr lang="de-DE" sz="1400" dirty="0" smtClean="0">
                <a:solidFill>
                  <a:schemeClr val="bg2">
                    <a:lumMod val="60000"/>
                    <a:lumOff val="40000"/>
                  </a:schemeClr>
                </a:solidFill>
                <a:latin typeface="Arial" panose="020B0604020202020204" pitchFamily="34" charset="0"/>
                <a:cs typeface="Arial" panose="020B0604020202020204" pitchFamily="34" charset="0"/>
              </a:rPr>
              <a:t> (Feldraine mit Gehölz, natürliche Bachläufe u.a.) stehen.</a:t>
            </a:r>
          </a:p>
          <a:p>
            <a:pPr marL="68580" indent="0">
              <a:buNone/>
            </a:pPr>
            <a:endParaRPr lang="de-DE" sz="1400" dirty="0">
              <a:solidFill>
                <a:schemeClr val="tx2">
                  <a:lumMod val="90000"/>
                </a:schemeClr>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2852936"/>
            <a:ext cx="3369568" cy="1684784"/>
          </a:xfrm>
          <a:prstGeom prst="rect">
            <a:avLst/>
          </a:prstGeom>
        </p:spPr>
      </p:pic>
    </p:spTree>
    <p:extLst>
      <p:ext uri="{BB962C8B-B14F-4D97-AF65-F5344CB8AC3E}">
        <p14:creationId xmlns:p14="http://schemas.microsoft.com/office/powerpoint/2010/main" val="102351273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476672"/>
            <a:ext cx="7772400" cy="5878888"/>
          </a:xfrm>
        </p:spPr>
        <p:txBody>
          <a:bodyPr>
            <a:normAutofit/>
          </a:bodyPr>
          <a:lstStyle/>
          <a:p>
            <a:pPr marL="68580" indent="0">
              <a:buNone/>
            </a:pPr>
            <a:endParaRPr lang="de-DE" sz="1400" dirty="0" smtClean="0">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3	</a:t>
            </a:r>
            <a:r>
              <a:rPr lang="de-DE" sz="1400" u="sng" dirty="0" err="1" smtClean="0">
                <a:solidFill>
                  <a:schemeClr val="bg2">
                    <a:lumMod val="60000"/>
                    <a:lumOff val="40000"/>
                  </a:schemeClr>
                </a:solidFill>
                <a:latin typeface="Arial" panose="020B0604020202020204" pitchFamily="34" charset="0"/>
                <a:cs typeface="Arial" panose="020B0604020202020204" pitchFamily="34" charset="0"/>
              </a:rPr>
              <a:t>Mindesgröße</a:t>
            </a:r>
            <a:r>
              <a:rPr lang="de-DE" sz="1400" u="sng" dirty="0" smtClean="0">
                <a:solidFill>
                  <a:schemeClr val="bg2">
                    <a:lumMod val="60000"/>
                    <a:lumOff val="40000"/>
                  </a:schemeClr>
                </a:solidFill>
                <a:latin typeface="Arial" panose="020B0604020202020204" pitchFamily="34" charset="0"/>
                <a:cs typeface="Arial" panose="020B0604020202020204" pitchFamily="34" charset="0"/>
              </a:rPr>
              <a:t> </a:t>
            </a:r>
            <a:r>
              <a:rPr lang="de-DE" sz="1400" dirty="0" smtClean="0">
                <a:solidFill>
                  <a:schemeClr val="bg2">
                    <a:lumMod val="60000"/>
                    <a:lumOff val="40000"/>
                  </a:schemeClr>
                </a:solidFill>
                <a:latin typeface="Arial" panose="020B0604020202020204" pitchFamily="34" charset="0"/>
                <a:cs typeface="Arial" panose="020B0604020202020204" pitchFamily="34" charset="0"/>
              </a:rPr>
              <a:t>der Auswilderungsbiotope von 500m²</a:t>
            </a:r>
          </a:p>
          <a:p>
            <a:pPr marL="68580" indent="0">
              <a:buNone/>
            </a:pP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dirty="0" smtClean="0">
                <a:solidFill>
                  <a:schemeClr val="bg2">
                    <a:lumMod val="60000"/>
                    <a:lumOff val="40000"/>
                  </a:schemeClr>
                </a:solidFill>
                <a:latin typeface="Arial" panose="020B0604020202020204" pitchFamily="34" charset="0"/>
                <a:cs typeface="Arial" panose="020B0604020202020204" pitchFamily="34" charset="0"/>
              </a:rPr>
              <a:t>pro Fasan mindestens 8 m²</a:t>
            </a: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§4	</a:t>
            </a:r>
            <a:r>
              <a:rPr lang="de-DE" sz="1400" u="sng" dirty="0" smtClean="0">
                <a:solidFill>
                  <a:schemeClr val="bg2">
                    <a:lumMod val="60000"/>
                    <a:lumOff val="40000"/>
                  </a:schemeClr>
                </a:solidFill>
                <a:latin typeface="Arial" panose="020B0604020202020204" pitchFamily="34" charset="0"/>
                <a:cs typeface="Arial" panose="020B0604020202020204" pitchFamily="34" charset="0"/>
              </a:rPr>
              <a:t>Beschaffenheit der Auswilderungsbiotope</a:t>
            </a:r>
          </a:p>
          <a:p>
            <a:pPr marL="68580" indent="0">
              <a:buNone/>
            </a:pPr>
            <a:r>
              <a:rPr lang="de-DE" sz="1400" dirty="0">
                <a:solidFill>
                  <a:schemeClr val="bg2">
                    <a:lumMod val="60000"/>
                    <a:lumOff val="40000"/>
                  </a:schemeClr>
                </a:solidFill>
                <a:latin typeface="Arial" panose="020B0604020202020204" pitchFamily="34" charset="0"/>
                <a:cs typeface="Arial" panose="020B0604020202020204" pitchFamily="34" charset="0"/>
              </a:rPr>
              <a:t>	</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dirty="0" smtClean="0">
                <a:solidFill>
                  <a:schemeClr val="bg2">
                    <a:lumMod val="60000"/>
                    <a:lumOff val="40000"/>
                  </a:schemeClr>
                </a:solidFill>
                <a:latin typeface="Arial" panose="020B0604020202020204" pitchFamily="34" charset="0"/>
                <a:cs typeface="Arial" panose="020B0604020202020204" pitchFamily="34" charset="0"/>
              </a:rPr>
              <a:t>ausreichend Unterwuchs in Form von Stauden und</a:t>
            </a: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Sträuchern als Deckung – randlinienreich, buchtig-stufig</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ausreichend hohe Bäume zum Aufbaumen</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sonnige Bereiche zum Abtrocknen, Aufwärmen und als </a:t>
            </a:r>
            <a:r>
              <a:rPr lang="de-DE" sz="1400" dirty="0" err="1" smtClean="0">
                <a:solidFill>
                  <a:schemeClr val="bg2">
                    <a:lumMod val="60000"/>
                    <a:lumOff val="40000"/>
                  </a:schemeClr>
                </a:solidFill>
                <a:latin typeface="Arial" panose="020B0604020202020204" pitchFamily="34" charset="0"/>
                <a:cs typeface="Arial" panose="020B0604020202020204" pitchFamily="34" charset="0"/>
              </a:rPr>
              <a:t>Huderplatz</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natürliche oder künstliche Tränken</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trockene Futterstellen, art- und altersgerechtes Futter</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Unterstände als Sicht- und Witterungsschutz</a:t>
            </a: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Die Biotopausstattung oder eingebrachte Infrastruktur muss von allen Fasanen gleichzeitig genutzt werden können.</a:t>
            </a:r>
          </a:p>
          <a:p>
            <a:pPr marL="68580" indent="0">
              <a:buNone/>
            </a:pPr>
            <a:endParaRPr lang="de-DE" sz="1400" dirty="0">
              <a:solidFill>
                <a:schemeClr val="tx2">
                  <a:lumMod val="90000"/>
                </a:schemeClr>
              </a:solidFill>
              <a:latin typeface="Arial" panose="020B0604020202020204" pitchFamily="34" charset="0"/>
              <a:cs typeface="Arial" panose="020B0604020202020204" pitchFamily="34" charset="0"/>
            </a:endParaRPr>
          </a:p>
          <a:p>
            <a:pPr marL="68580" indent="0">
              <a:buNone/>
            </a:pPr>
            <a:endParaRPr lang="de-DE" sz="1400" dirty="0" smtClean="0">
              <a:solidFill>
                <a:schemeClr val="tx2">
                  <a:lumMod val="90000"/>
                </a:schemeClr>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620688"/>
            <a:ext cx="1781944" cy="2672916"/>
          </a:xfrm>
          <a:prstGeom prst="rect">
            <a:avLst/>
          </a:prstGeom>
        </p:spPr>
      </p:pic>
    </p:spTree>
    <p:extLst>
      <p:ext uri="{BB962C8B-B14F-4D97-AF65-F5344CB8AC3E}">
        <p14:creationId xmlns:p14="http://schemas.microsoft.com/office/powerpoint/2010/main" val="241701295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404664"/>
            <a:ext cx="7772400" cy="5950896"/>
          </a:xfrm>
        </p:spPr>
        <p:txBody>
          <a:bodyPr>
            <a:normAutofit/>
          </a:bodyPr>
          <a:lstStyle/>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5 	</a:t>
            </a:r>
            <a:r>
              <a:rPr lang="de-DE" sz="1400" u="sng" dirty="0" smtClean="0">
                <a:solidFill>
                  <a:schemeClr val="bg2">
                    <a:lumMod val="60000"/>
                    <a:lumOff val="40000"/>
                  </a:schemeClr>
                </a:solidFill>
                <a:latin typeface="Arial" panose="020B0604020202020204" pitchFamily="34" charset="0"/>
                <a:cs typeface="Arial" panose="020B0604020202020204" pitchFamily="34" charset="0"/>
              </a:rPr>
              <a:t>Einfriedung der Auswilderungsbiotope</a:t>
            </a:r>
          </a:p>
          <a:p>
            <a:pPr marL="68580" indent="0">
              <a:buNone/>
            </a:pPr>
            <a:endParaRPr lang="de-DE" sz="8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dirty="0" smtClean="0">
                <a:solidFill>
                  <a:schemeClr val="bg2">
                    <a:lumMod val="60000"/>
                    <a:lumOff val="40000"/>
                  </a:schemeClr>
                </a:solidFill>
                <a:latin typeface="Arial" panose="020B0604020202020204" pitchFamily="34" charset="0"/>
                <a:cs typeface="Arial" panose="020B0604020202020204" pitchFamily="34" charset="0"/>
              </a:rPr>
              <a:t>Umzäunung maximal 2m hoch</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nicht mit Gittern oder Netzen überspannt – d.h. oben offen</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a:t>
            </a:r>
            <a:r>
              <a:rPr lang="de-DE" sz="1400" dirty="0" err="1" smtClean="0">
                <a:solidFill>
                  <a:schemeClr val="bg2">
                    <a:lumMod val="60000"/>
                    <a:lumOff val="40000"/>
                  </a:schemeClr>
                </a:solidFill>
                <a:latin typeface="Arial" panose="020B0604020202020204" pitchFamily="34" charset="0"/>
                <a:cs typeface="Arial" panose="020B0604020202020204" pitchFamily="34" charset="0"/>
              </a:rPr>
              <a:t>Einschlupftrichter</a:t>
            </a:r>
            <a:r>
              <a:rPr lang="de-DE" sz="1400" dirty="0" smtClean="0">
                <a:solidFill>
                  <a:schemeClr val="bg2">
                    <a:lumMod val="60000"/>
                    <a:lumOff val="40000"/>
                  </a:schemeClr>
                </a:solidFill>
                <a:latin typeface="Arial" panose="020B0604020202020204" pitchFamily="34" charset="0"/>
                <a:cs typeface="Arial" panose="020B0604020202020204" pitchFamily="34" charset="0"/>
              </a:rPr>
              <a:t> entlang des Zaunes erlaubt</a:t>
            </a:r>
          </a:p>
          <a:p>
            <a:pPr marL="68580" indent="0">
              <a:buNone/>
            </a:pPr>
            <a:endParaRPr lang="de-DE" sz="8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Elektrozäune als zusätzlicher Schutz erlaubt.</a:t>
            </a:r>
          </a:p>
          <a:p>
            <a:pPr marL="68580" indent="0">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§6	</a:t>
            </a:r>
            <a:r>
              <a:rPr lang="de-DE" sz="1400" u="sng" dirty="0" smtClean="0">
                <a:solidFill>
                  <a:schemeClr val="bg2">
                    <a:lumMod val="60000"/>
                    <a:lumOff val="40000"/>
                  </a:schemeClr>
                </a:solidFill>
                <a:latin typeface="Arial" panose="020B0604020202020204" pitchFamily="34" charset="0"/>
                <a:cs typeface="Arial" panose="020B0604020202020204" pitchFamily="34" charset="0"/>
              </a:rPr>
              <a:t>Lebensraumeignung</a:t>
            </a: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für nachhaltig lebensfähige Population mind. 500ha (unabhängig von Revier)</a:t>
            </a: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ohne entsprechende Lebensraumeignung keine Auswilderung</a:t>
            </a:r>
            <a:endParaRPr lang="de-DE" sz="14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8629" y="188640"/>
            <a:ext cx="2027462" cy="135586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149080"/>
            <a:ext cx="5760640" cy="222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62909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11560" y="332656"/>
            <a:ext cx="8075240" cy="6022904"/>
          </a:xfrm>
        </p:spPr>
        <p:txBody>
          <a:bodyPr>
            <a:normAutofit fontScale="70000" lnSpcReduction="20000"/>
          </a:bodyPr>
          <a:lstStyle/>
          <a:p>
            <a:pPr marL="68580" indent="0">
              <a:buNone/>
            </a:pPr>
            <a:r>
              <a:rPr lang="de-DE" sz="2000" dirty="0" smtClean="0">
                <a:solidFill>
                  <a:schemeClr val="bg2">
                    <a:lumMod val="60000"/>
                    <a:lumOff val="40000"/>
                  </a:schemeClr>
                </a:solidFill>
                <a:latin typeface="Arial" panose="020B0604020202020204" pitchFamily="34" charset="0"/>
                <a:cs typeface="Arial" panose="020B0604020202020204" pitchFamily="34" charset="0"/>
              </a:rPr>
              <a:t>§ 7 	</a:t>
            </a:r>
            <a:r>
              <a:rPr lang="de-DE" sz="2000" u="sng" dirty="0" smtClean="0">
                <a:solidFill>
                  <a:schemeClr val="bg2">
                    <a:lumMod val="60000"/>
                    <a:lumOff val="40000"/>
                  </a:schemeClr>
                </a:solidFill>
                <a:latin typeface="Arial" panose="020B0604020202020204" pitchFamily="34" charset="0"/>
                <a:cs typeface="Arial" panose="020B0604020202020204" pitchFamily="34" charset="0"/>
              </a:rPr>
              <a:t>Maximale Anzahl für die Auswilderung</a:t>
            </a:r>
          </a:p>
          <a:p>
            <a:pPr marL="68580" indent="0">
              <a:buNone/>
            </a:pPr>
            <a:endParaRPr lang="de-DE" sz="2000" u="sng"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Festlegung erfolgt auf der Grundlage der Größe und der Eignung des Lebensraums </a:t>
            </a: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des jeweiligen Reviers</a:t>
            </a:r>
          </a:p>
          <a:p>
            <a:pPr marL="68580" indent="0">
              <a:buNone/>
            </a:pPr>
            <a:endParaRPr lang="de-DE" sz="20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2000" dirty="0" smtClean="0">
                <a:solidFill>
                  <a:schemeClr val="bg2">
                    <a:lumMod val="60000"/>
                    <a:lumOff val="40000"/>
                  </a:schemeClr>
                </a:solidFill>
                <a:latin typeface="Arial" panose="020B0604020202020204" pitchFamily="34" charset="0"/>
                <a:cs typeface="Arial" panose="020B0604020202020204" pitchFamily="34" charset="0"/>
              </a:rPr>
              <a:t>	nicht geeignete Revierteile sind in Abzug zu bringen</a:t>
            </a: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endParaRPr lang="de-DE" sz="20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20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geringe Eignung     -- max. </a:t>
            </a:r>
            <a:r>
              <a:rPr lang="de-DE" sz="2000" b="1" dirty="0" smtClean="0">
                <a:solidFill>
                  <a:schemeClr val="bg2">
                    <a:lumMod val="60000"/>
                    <a:lumOff val="40000"/>
                  </a:schemeClr>
                </a:solidFill>
                <a:latin typeface="Arial" panose="020B0604020202020204" pitchFamily="34" charset="0"/>
                <a:cs typeface="Arial" panose="020B0604020202020204" pitchFamily="34" charset="0"/>
              </a:rPr>
              <a:t>20</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r>
              <a:rPr lang="de-DE" sz="2000" dirty="0" err="1" smtClean="0">
                <a:solidFill>
                  <a:schemeClr val="bg2">
                    <a:lumMod val="60000"/>
                    <a:lumOff val="40000"/>
                  </a:schemeClr>
                </a:solidFill>
                <a:latin typeface="Arial" panose="020B0604020202020204" pitchFamily="34" charset="0"/>
                <a:cs typeface="Arial" panose="020B0604020202020204" pitchFamily="34" charset="0"/>
              </a:rPr>
              <a:t>Jungfasane</a:t>
            </a:r>
            <a:r>
              <a:rPr lang="de-DE" sz="2000" dirty="0" smtClean="0">
                <a:solidFill>
                  <a:schemeClr val="bg2">
                    <a:lumMod val="60000"/>
                    <a:lumOff val="40000"/>
                  </a:schemeClr>
                </a:solidFill>
                <a:latin typeface="Arial" panose="020B0604020202020204" pitchFamily="34" charset="0"/>
                <a:cs typeface="Arial" panose="020B0604020202020204" pitchFamily="34" charset="0"/>
              </a:rPr>
              <a:t> je 100 ha</a:t>
            </a: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p>
          <a:p>
            <a:pPr marL="68580" indent="0">
              <a:buNone/>
            </a:pPr>
            <a:endParaRPr lang="de-DE" sz="20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mäßige Eignung     -- max. </a:t>
            </a:r>
            <a:r>
              <a:rPr lang="de-DE" sz="2000" b="1" dirty="0" smtClean="0">
                <a:solidFill>
                  <a:schemeClr val="bg2">
                    <a:lumMod val="60000"/>
                    <a:lumOff val="40000"/>
                  </a:schemeClr>
                </a:solidFill>
                <a:latin typeface="Arial" panose="020B0604020202020204" pitchFamily="34" charset="0"/>
                <a:cs typeface="Arial" panose="020B0604020202020204" pitchFamily="34" charset="0"/>
              </a:rPr>
              <a:t>30</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r>
              <a:rPr lang="de-DE" sz="2000" dirty="0" err="1" smtClean="0">
                <a:solidFill>
                  <a:schemeClr val="bg2">
                    <a:lumMod val="60000"/>
                    <a:lumOff val="40000"/>
                  </a:schemeClr>
                </a:solidFill>
                <a:latin typeface="Arial" panose="020B0604020202020204" pitchFamily="34" charset="0"/>
                <a:cs typeface="Arial" panose="020B0604020202020204" pitchFamily="34" charset="0"/>
              </a:rPr>
              <a:t>Jungfasane</a:t>
            </a:r>
            <a:r>
              <a:rPr lang="de-DE" sz="2000" dirty="0" smtClean="0">
                <a:solidFill>
                  <a:schemeClr val="bg2">
                    <a:lumMod val="60000"/>
                    <a:lumOff val="40000"/>
                  </a:schemeClr>
                </a:solidFill>
                <a:latin typeface="Arial" panose="020B0604020202020204" pitchFamily="34" charset="0"/>
                <a:cs typeface="Arial" panose="020B0604020202020204" pitchFamily="34" charset="0"/>
              </a:rPr>
              <a:t> je 100 ha</a:t>
            </a: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p>
          <a:p>
            <a:pPr marL="68580" indent="0">
              <a:buNone/>
            </a:pPr>
            <a:endParaRPr lang="de-DE" sz="20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hohe Eignung         -- max. </a:t>
            </a:r>
            <a:r>
              <a:rPr lang="de-DE" sz="2000" b="1" dirty="0" smtClean="0">
                <a:solidFill>
                  <a:schemeClr val="bg2">
                    <a:lumMod val="60000"/>
                    <a:lumOff val="40000"/>
                  </a:schemeClr>
                </a:solidFill>
                <a:latin typeface="Arial" panose="020B0604020202020204" pitchFamily="34" charset="0"/>
                <a:cs typeface="Arial" panose="020B0604020202020204" pitchFamily="34" charset="0"/>
              </a:rPr>
              <a:t>40</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r>
              <a:rPr lang="de-DE" sz="2000" dirty="0" err="1" smtClean="0">
                <a:solidFill>
                  <a:schemeClr val="bg2">
                    <a:lumMod val="60000"/>
                    <a:lumOff val="40000"/>
                  </a:schemeClr>
                </a:solidFill>
                <a:latin typeface="Arial" panose="020B0604020202020204" pitchFamily="34" charset="0"/>
                <a:cs typeface="Arial" panose="020B0604020202020204" pitchFamily="34" charset="0"/>
              </a:rPr>
              <a:t>Jungfasane</a:t>
            </a:r>
            <a:r>
              <a:rPr lang="de-DE" sz="2000" dirty="0" smtClean="0">
                <a:solidFill>
                  <a:schemeClr val="bg2">
                    <a:lumMod val="60000"/>
                    <a:lumOff val="40000"/>
                  </a:schemeClr>
                </a:solidFill>
                <a:latin typeface="Arial" panose="020B0604020202020204" pitchFamily="34" charset="0"/>
                <a:cs typeface="Arial" panose="020B0604020202020204" pitchFamily="34" charset="0"/>
              </a:rPr>
              <a:t> je 100 ha</a:t>
            </a: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p>
          <a:p>
            <a:pPr marL="68580" indent="0">
              <a:buNone/>
            </a:pPr>
            <a:endParaRPr lang="de-DE" sz="20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sehr hohe Eignung -- max. </a:t>
            </a:r>
            <a:r>
              <a:rPr lang="de-DE" sz="2000" b="1" dirty="0" smtClean="0">
                <a:solidFill>
                  <a:schemeClr val="bg2">
                    <a:lumMod val="60000"/>
                    <a:lumOff val="40000"/>
                  </a:schemeClr>
                </a:solidFill>
                <a:latin typeface="Arial" panose="020B0604020202020204" pitchFamily="34" charset="0"/>
                <a:cs typeface="Arial" panose="020B0604020202020204" pitchFamily="34" charset="0"/>
              </a:rPr>
              <a:t>50</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r>
              <a:rPr lang="de-DE" sz="2000" dirty="0" err="1" smtClean="0">
                <a:solidFill>
                  <a:schemeClr val="bg2">
                    <a:lumMod val="60000"/>
                    <a:lumOff val="40000"/>
                  </a:schemeClr>
                </a:solidFill>
                <a:latin typeface="Arial" panose="020B0604020202020204" pitchFamily="34" charset="0"/>
                <a:cs typeface="Arial" panose="020B0604020202020204" pitchFamily="34" charset="0"/>
              </a:rPr>
              <a:t>Jungfasane</a:t>
            </a:r>
            <a:r>
              <a:rPr lang="de-DE" sz="2000" dirty="0" smtClean="0">
                <a:solidFill>
                  <a:schemeClr val="bg2">
                    <a:lumMod val="60000"/>
                    <a:lumOff val="40000"/>
                  </a:schemeClr>
                </a:solidFill>
                <a:latin typeface="Arial" panose="020B0604020202020204" pitchFamily="34" charset="0"/>
                <a:cs typeface="Arial" panose="020B0604020202020204" pitchFamily="34" charset="0"/>
              </a:rPr>
              <a:t> je 100 ha</a:t>
            </a:r>
          </a:p>
          <a:p>
            <a:pPr marL="68580" indent="0">
              <a:buNone/>
            </a:pPr>
            <a:endParaRPr lang="de-DE" sz="1600" dirty="0" smtClean="0">
              <a:solidFill>
                <a:schemeClr val="tx2">
                  <a:lumMod val="90000"/>
                </a:schemeClr>
              </a:solidFill>
              <a:latin typeface="Arial" panose="020B0604020202020204" pitchFamily="34" charset="0"/>
              <a:cs typeface="Arial" panose="020B0604020202020204" pitchFamily="34" charset="0"/>
            </a:endParaRPr>
          </a:p>
          <a:p>
            <a:pPr marL="68580" indent="0">
              <a:buNone/>
            </a:pPr>
            <a:endParaRPr lang="de-DE" sz="1400" dirty="0">
              <a:solidFill>
                <a:schemeClr val="tx2">
                  <a:lumMod val="9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tx2">
                    <a:lumMod val="90000"/>
                  </a:schemeClr>
                </a:solidFill>
                <a:latin typeface="Arial" panose="020B0604020202020204" pitchFamily="34" charset="0"/>
                <a:cs typeface="Arial" panose="020B0604020202020204" pitchFamily="34" charset="0"/>
              </a:rPr>
              <a:t>					</a:t>
            </a:r>
            <a:endParaRPr lang="de-DE" sz="1400" dirty="0">
              <a:solidFill>
                <a:schemeClr val="tx2">
                  <a:lumMod val="90000"/>
                </a:schemeClr>
              </a:solidFill>
              <a:latin typeface="Arial" panose="020B0604020202020204" pitchFamily="34" charset="0"/>
              <a:cs typeface="Arial" panose="020B0604020202020204" pitchFamily="34" charset="0"/>
            </a:endParaRPr>
          </a:p>
          <a:p>
            <a:pPr marL="68580" indent="0">
              <a:buNone/>
            </a:pPr>
            <a:endParaRPr lang="de-DE" sz="1400" dirty="0">
              <a:solidFill>
                <a:schemeClr val="tx2">
                  <a:lumMod val="90000"/>
                </a:schemeClr>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933056"/>
            <a:ext cx="2880522" cy="1933968"/>
          </a:xfrm>
          <a:prstGeom prst="rect">
            <a:avLst/>
          </a:prstGeom>
        </p:spPr>
      </p:pic>
    </p:spTree>
    <p:extLst>
      <p:ext uri="{BB962C8B-B14F-4D97-AF65-F5344CB8AC3E}">
        <p14:creationId xmlns:p14="http://schemas.microsoft.com/office/powerpoint/2010/main" val="413200732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27584" y="764704"/>
            <a:ext cx="7772400" cy="4572000"/>
          </a:xfrm>
        </p:spPr>
        <p:txBody>
          <a:bodyPr>
            <a:normAutofit/>
          </a:bodyPr>
          <a:lstStyle/>
          <a:p>
            <a:pPr marL="68580" indent="0" algn="ctr">
              <a:buNone/>
            </a:pPr>
            <a:r>
              <a:rPr lang="de-DE" sz="4000" b="1" dirty="0" smtClean="0">
                <a:solidFill>
                  <a:schemeClr val="bg2">
                    <a:lumMod val="60000"/>
                    <a:lumOff val="40000"/>
                  </a:schemeClr>
                </a:solidFill>
                <a:latin typeface="Arial" panose="020B0604020202020204" pitchFamily="34" charset="0"/>
                <a:cs typeface="Arial" panose="020B0604020202020204" pitchFamily="34" charset="0"/>
              </a:rPr>
              <a:t>Danke für die Aufmerksamkeit</a:t>
            </a:r>
          </a:p>
          <a:p>
            <a:pPr marL="68580" indent="0" algn="ctr">
              <a:buNone/>
            </a:pPr>
            <a:endParaRPr lang="de-DE" sz="1000" dirty="0">
              <a:solidFill>
                <a:schemeClr val="bg2">
                  <a:lumMod val="60000"/>
                  <a:lumOff val="40000"/>
                </a:schemeClr>
              </a:solidFill>
              <a:latin typeface="Arial" panose="020B0604020202020204" pitchFamily="34" charset="0"/>
              <a:cs typeface="Arial" panose="020B0604020202020204" pitchFamily="34" charset="0"/>
            </a:endParaRPr>
          </a:p>
          <a:p>
            <a:pPr marL="68580" indent="0" algn="ctr">
              <a:buNone/>
            </a:pPr>
            <a:r>
              <a:rPr lang="de-DE" sz="4000" b="1" dirty="0" smtClean="0">
                <a:solidFill>
                  <a:schemeClr val="bg2">
                    <a:lumMod val="60000"/>
                    <a:lumOff val="40000"/>
                  </a:schemeClr>
                </a:solidFill>
                <a:latin typeface="Arial" panose="020B0604020202020204" pitchFamily="34" charset="0"/>
                <a:cs typeface="Arial" panose="020B0604020202020204" pitchFamily="34" charset="0"/>
              </a:rPr>
              <a:t>WAIDMANNSHEIL</a:t>
            </a:r>
          </a:p>
          <a:p>
            <a:pPr marL="68580" indent="0" algn="ctr">
              <a:buNone/>
            </a:pPr>
            <a:endParaRPr lang="de-DE" sz="4000" b="1" dirty="0">
              <a:solidFill>
                <a:schemeClr val="tx2">
                  <a:lumMod val="90000"/>
                </a:schemeClr>
              </a:solidFill>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 y="3068960"/>
            <a:ext cx="9144000" cy="3288632"/>
          </a:xfrm>
          <a:prstGeom prst="rect">
            <a:avLst/>
          </a:prstGeom>
        </p:spPr>
      </p:pic>
    </p:spTree>
    <p:extLst>
      <p:ext uri="{BB962C8B-B14F-4D97-AF65-F5344CB8AC3E}">
        <p14:creationId xmlns:p14="http://schemas.microsoft.com/office/powerpoint/2010/main" val="1737577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5581232"/>
          </a:xfrm>
          <a:ln>
            <a:noFill/>
          </a:ln>
        </p:spPr>
        <p:txBody>
          <a:bodyPr/>
          <a:lstStyle/>
          <a:p>
            <a:pPr>
              <a:spcBef>
                <a:spcPts val="600"/>
              </a:spcBef>
            </a:pPr>
            <a:r>
              <a:rPr lang="de-DE" b="1" u="sng" dirty="0" smtClean="0">
                <a:solidFill>
                  <a:schemeClr val="bg2">
                    <a:lumMod val="60000"/>
                    <a:lumOff val="40000"/>
                  </a:schemeClr>
                </a:solidFill>
                <a:latin typeface="Arial" panose="020B0604020202020204" pitchFamily="34" charset="0"/>
                <a:cs typeface="Arial" panose="020B0604020202020204" pitchFamily="34" charset="0"/>
              </a:rPr>
              <a:t>Jagdstörung</a:t>
            </a:r>
            <a:r>
              <a:rPr lang="de-DE" dirty="0" smtClean="0">
                <a:solidFill>
                  <a:schemeClr val="bg2">
                    <a:lumMod val="60000"/>
                    <a:lumOff val="40000"/>
                  </a:schemeClr>
                </a:solidFill>
              </a:rPr>
              <a:t/>
            </a:r>
            <a:br>
              <a:rPr lang="de-DE" dirty="0" smtClean="0">
                <a:solidFill>
                  <a:schemeClr val="bg2">
                    <a:lumMod val="60000"/>
                    <a:lumOff val="40000"/>
                  </a:schemeClr>
                </a:solidFill>
              </a:rPr>
            </a:br>
            <a:r>
              <a:rPr lang="de-DE" sz="1000" dirty="0" smtClean="0">
                <a:solidFill>
                  <a:schemeClr val="bg2">
                    <a:lumMod val="60000"/>
                    <a:lumOff val="40000"/>
                  </a:schemeClr>
                </a:solidFill>
              </a:rPr>
              <a:t/>
            </a:r>
            <a:br>
              <a:rPr lang="de-DE" sz="1000" dirty="0" smtClean="0">
                <a:solidFill>
                  <a:schemeClr val="bg2">
                    <a:lumMod val="60000"/>
                    <a:lumOff val="40000"/>
                  </a:schemeClr>
                </a:solidFill>
              </a:rPr>
            </a:br>
            <a:r>
              <a:rPr lang="de-DE" sz="1000" dirty="0" smtClean="0">
                <a:solidFill>
                  <a:schemeClr val="bg2">
                    <a:lumMod val="60000"/>
                    <a:lumOff val="40000"/>
                  </a:schemeClr>
                </a:solidFill>
              </a:rPr>
              <a:t/>
            </a:r>
            <a:br>
              <a:rPr lang="de-DE" sz="1000" dirty="0" smtClean="0">
                <a:solidFill>
                  <a:schemeClr val="bg2">
                    <a:lumMod val="60000"/>
                    <a:lumOff val="40000"/>
                  </a:schemeClr>
                </a:solidFill>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r>
              <a:rPr lang="de-DE" sz="1400" dirty="0">
                <a:solidFill>
                  <a:schemeClr val="bg2">
                    <a:lumMod val="60000"/>
                    <a:lumOff val="40000"/>
                  </a:schemeClr>
                </a:solidFill>
                <a:latin typeface="Arial" panose="020B0604020202020204" pitchFamily="34" charset="0"/>
                <a:cs typeface="Arial" panose="020B0604020202020204" pitchFamily="34" charset="0"/>
              </a:rPr>
              <a:t> 52 Steiermärkisches Jagdgesetz </a:t>
            </a:r>
            <a:r>
              <a:rPr lang="de-DE" sz="1400" dirty="0" smtClean="0">
                <a:solidFill>
                  <a:schemeClr val="bg2">
                    <a:lumMod val="60000"/>
                    <a:lumOff val="40000"/>
                  </a:schemeClr>
                </a:solidFill>
                <a:latin typeface="Arial" panose="020B0604020202020204" pitchFamily="34" charset="0"/>
                <a:cs typeface="Arial" panose="020B0604020202020204" pitchFamily="34" charset="0"/>
              </a:rPr>
              <a:t>1986 </a:t>
            </a:r>
            <a:r>
              <a:rPr lang="de-DE" sz="1400" dirty="0" err="1" smtClean="0">
                <a:solidFill>
                  <a:schemeClr val="bg2">
                    <a:lumMod val="60000"/>
                    <a:lumOff val="40000"/>
                  </a:schemeClr>
                </a:solidFill>
                <a:latin typeface="Arial" panose="020B0604020202020204" pitchFamily="34" charset="0"/>
                <a:cs typeface="Arial" panose="020B0604020202020204" pitchFamily="34" charset="0"/>
              </a:rPr>
              <a:t>i.d.g.F</a:t>
            </a: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br>
              <a:rPr lang="de-DE" sz="14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a:solidFill>
                  <a:schemeClr val="bg2">
                    <a:lumMod val="60000"/>
                    <a:lumOff val="40000"/>
                  </a:schemeClr>
                </a:solidFill>
                <a:latin typeface="Arial" panose="020B0604020202020204" pitchFamily="34" charset="0"/>
                <a:cs typeface="Arial" panose="020B0604020202020204" pitchFamily="34" charset="0"/>
              </a:rPr>
              <a:t/>
            </a:r>
            <a:br>
              <a:rPr lang="de-DE" sz="1400" dirty="0">
                <a:solidFill>
                  <a:schemeClr val="bg2">
                    <a:lumMod val="60000"/>
                    <a:lumOff val="40000"/>
                  </a:schemeClr>
                </a:solidFill>
                <a:latin typeface="Arial" panose="020B0604020202020204" pitchFamily="34" charset="0"/>
                <a:cs typeface="Arial" panose="020B0604020202020204" pitchFamily="34" charset="0"/>
              </a:rPr>
            </a:br>
            <a:r>
              <a:rPr lang="de-DE" sz="1400" dirty="0">
                <a:solidFill>
                  <a:schemeClr val="bg2">
                    <a:lumMod val="60000"/>
                    <a:lumOff val="40000"/>
                  </a:schemeClr>
                </a:solidFill>
                <a:latin typeface="Arial" panose="020B0604020202020204" pitchFamily="34" charset="0"/>
                <a:cs typeface="Arial" panose="020B0604020202020204" pitchFamily="34" charset="0"/>
              </a:rPr>
              <a:t>Unbefugtes Durchstreifen von Jagdgebieten;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Jägernotweg</a:t>
            </a:r>
            <a:br>
              <a:rPr lang="de-DE" sz="14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a:solidFill>
                  <a:schemeClr val="bg2">
                    <a:lumMod val="60000"/>
                    <a:lumOff val="40000"/>
                  </a:schemeClr>
                </a:solidFill>
                <a:latin typeface="Arial" panose="020B0604020202020204" pitchFamily="34" charset="0"/>
                <a:cs typeface="Arial" panose="020B0604020202020204" pitchFamily="34" charset="0"/>
              </a:rPr>
              <a:t/>
            </a:r>
            <a:br>
              <a:rPr lang="de-DE" sz="1400" dirty="0">
                <a:solidFill>
                  <a:schemeClr val="bg2">
                    <a:lumMod val="60000"/>
                    <a:lumOff val="40000"/>
                  </a:schemeClr>
                </a:solidFill>
                <a:latin typeface="Arial" panose="020B0604020202020204" pitchFamily="34" charset="0"/>
                <a:cs typeface="Arial" panose="020B0604020202020204" pitchFamily="34" charset="0"/>
              </a:rPr>
            </a:br>
            <a:r>
              <a:rPr lang="de-DE" sz="1400" dirty="0">
                <a:solidFill>
                  <a:schemeClr val="bg2">
                    <a:lumMod val="60000"/>
                    <a:lumOff val="40000"/>
                  </a:schemeClr>
                </a:solidFill>
                <a:latin typeface="Arial" panose="020B0604020202020204" pitchFamily="34" charset="0"/>
                <a:cs typeface="Arial" panose="020B0604020202020204" pitchFamily="34" charset="0"/>
              </a:rPr>
              <a:t>(1) </a:t>
            </a:r>
            <a:r>
              <a:rPr lang="de-DE" sz="1200" dirty="0">
                <a:solidFill>
                  <a:schemeClr val="bg2">
                    <a:lumMod val="60000"/>
                    <a:lumOff val="40000"/>
                  </a:schemeClr>
                </a:solidFill>
                <a:latin typeface="Arial" panose="020B0604020202020204" pitchFamily="34" charset="0"/>
                <a:cs typeface="Arial" panose="020B0604020202020204" pitchFamily="34" charset="0"/>
              </a:rPr>
              <a:t>Es ist </a:t>
            </a:r>
            <a:r>
              <a:rPr lang="de-DE" sz="1200" dirty="0" smtClean="0">
                <a:solidFill>
                  <a:schemeClr val="bg2">
                    <a:lumMod val="60000"/>
                    <a:lumOff val="40000"/>
                  </a:schemeClr>
                </a:solidFill>
                <a:latin typeface="Arial" panose="020B0604020202020204" pitchFamily="34" charset="0"/>
                <a:cs typeface="Arial" panose="020B0604020202020204" pitchFamily="34" charset="0"/>
              </a:rPr>
              <a:t>jedermann … </a:t>
            </a:r>
            <a:br>
              <a:rPr lang="de-DE" sz="1200" dirty="0" smtClean="0">
                <a:solidFill>
                  <a:schemeClr val="bg2">
                    <a:lumMod val="60000"/>
                    <a:lumOff val="40000"/>
                  </a:schemeClr>
                </a:solidFill>
                <a:latin typeface="Arial" panose="020B0604020202020204" pitchFamily="34" charset="0"/>
                <a:cs typeface="Arial" panose="020B0604020202020204" pitchFamily="34" charset="0"/>
              </a:rPr>
            </a:br>
            <a:r>
              <a:rPr lang="de-DE" sz="1200" dirty="0" smtClean="0">
                <a:solidFill>
                  <a:schemeClr val="bg2">
                    <a:lumMod val="60000"/>
                    <a:lumOff val="40000"/>
                  </a:schemeClr>
                </a:solidFill>
                <a:latin typeface="Arial" panose="020B0604020202020204" pitchFamily="34" charset="0"/>
                <a:cs typeface="Arial" panose="020B0604020202020204" pitchFamily="34" charset="0"/>
              </a:rPr>
              <a:t/>
            </a:r>
            <a:br>
              <a:rPr lang="de-DE" sz="12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r>
              <a:rPr lang="de-DE" sz="1400" dirty="0">
                <a:solidFill>
                  <a:schemeClr val="bg2">
                    <a:lumMod val="60000"/>
                    <a:lumOff val="40000"/>
                  </a:schemeClr>
                </a:solidFill>
                <a:latin typeface="Arial" panose="020B0604020202020204" pitchFamily="34" charset="0"/>
                <a:cs typeface="Arial" panose="020B0604020202020204" pitchFamily="34" charset="0"/>
              </a:rPr>
              <a:t>2)</a:t>
            </a:r>
            <a:r>
              <a:rPr lang="de-DE" sz="1200" dirty="0">
                <a:solidFill>
                  <a:schemeClr val="bg2">
                    <a:lumMod val="60000"/>
                    <a:lumOff val="40000"/>
                  </a:schemeClr>
                </a:solidFill>
                <a:latin typeface="Arial" panose="020B0604020202020204" pitchFamily="34" charset="0"/>
                <a:cs typeface="Arial" panose="020B0604020202020204" pitchFamily="34" charset="0"/>
              </a:rPr>
              <a:t> Wird jemand wider dieses Verbot von einem öffentlichen Sicherheits- oder beeideten Jagdschutzorgan mit einem Gewehr</a:t>
            </a:r>
            <a:r>
              <a:rPr lang="de-DE" sz="1400" dirty="0">
                <a:solidFill>
                  <a:schemeClr val="bg2">
                    <a:lumMod val="60000"/>
                    <a:lumOff val="40000"/>
                  </a:schemeClr>
                </a:solidFill>
                <a:latin typeface="Arial" panose="020B0604020202020204" pitchFamily="34" charset="0"/>
                <a:cs typeface="Arial" panose="020B0604020202020204" pitchFamily="34" charset="0"/>
              </a:rPr>
              <a:t> außerhalb der öffentlichen Straßen und Wege oder solcher Wege betreten, welche allgemein als Verbindung zwischen Ortschaften und Gehöften benützt </a:t>
            </a:r>
            <a:r>
              <a:rPr lang="de-DE" sz="1400" dirty="0" smtClean="0">
                <a:solidFill>
                  <a:schemeClr val="bg2">
                    <a:lumMod val="60000"/>
                    <a:lumOff val="40000"/>
                  </a:schemeClr>
                </a:solidFill>
                <a:latin typeface="Arial" panose="020B0604020202020204" pitchFamily="34" charset="0"/>
                <a:cs typeface="Arial" panose="020B0604020202020204" pitchFamily="34" charset="0"/>
              </a:rPr>
              <a:t>werden</a:t>
            </a:r>
            <a:br>
              <a:rPr lang="de-DE" sz="14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
            </a:r>
            <a:br>
              <a:rPr lang="de-DE" sz="14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r>
              <a:rPr lang="de-DE" sz="1400" dirty="0">
                <a:solidFill>
                  <a:schemeClr val="bg2">
                    <a:lumMod val="60000"/>
                    <a:lumOff val="40000"/>
                  </a:schemeClr>
                </a:solidFill>
                <a:latin typeface="Arial" panose="020B0604020202020204" pitchFamily="34" charset="0"/>
                <a:cs typeface="Arial" panose="020B0604020202020204" pitchFamily="34" charset="0"/>
              </a:rPr>
              <a:t>3) </a:t>
            </a:r>
            <a:r>
              <a:rPr lang="de-DE" sz="1200" dirty="0">
                <a:solidFill>
                  <a:schemeClr val="bg2">
                    <a:lumMod val="60000"/>
                    <a:lumOff val="40000"/>
                  </a:schemeClr>
                </a:solidFill>
                <a:latin typeface="Arial" panose="020B0604020202020204" pitchFamily="34" charset="0"/>
                <a:cs typeface="Arial" panose="020B0604020202020204" pitchFamily="34" charset="0"/>
              </a:rPr>
              <a:t>Abgenommene Gewehre </a:t>
            </a:r>
            <a:r>
              <a:rPr lang="de-DE" sz="1200" dirty="0" smtClean="0">
                <a:solidFill>
                  <a:schemeClr val="bg2">
                    <a:lumMod val="60000"/>
                    <a:lumOff val="40000"/>
                  </a:schemeClr>
                </a:solidFill>
                <a:latin typeface="Arial" panose="020B0604020202020204" pitchFamily="34" charset="0"/>
                <a:cs typeface="Arial" panose="020B0604020202020204" pitchFamily="34" charset="0"/>
              </a:rPr>
              <a:t>sind … </a:t>
            </a:r>
            <a:br>
              <a:rPr lang="de-DE" sz="12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
            </a:r>
            <a:br>
              <a:rPr lang="de-DE" sz="14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r>
              <a:rPr lang="de-DE" sz="1400" dirty="0">
                <a:solidFill>
                  <a:schemeClr val="bg2">
                    <a:lumMod val="60000"/>
                    <a:lumOff val="40000"/>
                  </a:schemeClr>
                </a:solidFill>
                <a:latin typeface="Arial" panose="020B0604020202020204" pitchFamily="34" charset="0"/>
                <a:cs typeface="Arial" panose="020B0604020202020204" pitchFamily="34" charset="0"/>
              </a:rPr>
              <a:t>4) </a:t>
            </a:r>
            <a:r>
              <a:rPr lang="de-DE" sz="1200" dirty="0">
                <a:solidFill>
                  <a:schemeClr val="bg2">
                    <a:lumMod val="60000"/>
                    <a:lumOff val="40000"/>
                  </a:schemeClr>
                </a:solidFill>
                <a:latin typeface="Arial" panose="020B0604020202020204" pitchFamily="34" charset="0"/>
                <a:cs typeface="Arial" panose="020B0604020202020204" pitchFamily="34" charset="0"/>
              </a:rPr>
              <a:t>Die vorstehenden Bestimmungen </a:t>
            </a:r>
            <a:r>
              <a:rPr lang="de-DE" sz="1200" dirty="0" smtClean="0">
                <a:solidFill>
                  <a:schemeClr val="bg2">
                    <a:lumMod val="60000"/>
                    <a:lumOff val="40000"/>
                  </a:schemeClr>
                </a:solidFill>
                <a:latin typeface="Arial" panose="020B0604020202020204" pitchFamily="34" charset="0"/>
                <a:cs typeface="Arial" panose="020B0604020202020204" pitchFamily="34" charset="0"/>
              </a:rPr>
              <a:t>finden … </a:t>
            </a:r>
            <a:br>
              <a:rPr lang="de-DE" sz="1200" dirty="0" smtClean="0">
                <a:solidFill>
                  <a:schemeClr val="bg2">
                    <a:lumMod val="60000"/>
                    <a:lumOff val="40000"/>
                  </a:schemeClr>
                </a:solidFill>
                <a:latin typeface="Arial" panose="020B0604020202020204" pitchFamily="34" charset="0"/>
                <a:cs typeface="Arial" panose="020B0604020202020204" pitchFamily="34" charset="0"/>
              </a:rPr>
            </a:br>
            <a:r>
              <a:rPr lang="de-DE" sz="1400" dirty="0">
                <a:solidFill>
                  <a:schemeClr val="bg2">
                    <a:lumMod val="60000"/>
                    <a:lumOff val="40000"/>
                  </a:schemeClr>
                </a:solidFill>
                <a:latin typeface="Arial" panose="020B0604020202020204" pitchFamily="34" charset="0"/>
                <a:cs typeface="Arial" panose="020B0604020202020204" pitchFamily="34" charset="0"/>
              </a:rPr>
              <a:t/>
            </a:r>
            <a:br>
              <a:rPr lang="de-DE" sz="1400" dirty="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r>
              <a:rPr lang="de-DE" sz="1400" dirty="0">
                <a:solidFill>
                  <a:schemeClr val="bg2">
                    <a:lumMod val="60000"/>
                    <a:lumOff val="40000"/>
                  </a:schemeClr>
                </a:solidFill>
                <a:latin typeface="Arial" panose="020B0604020202020204" pitchFamily="34" charset="0"/>
                <a:cs typeface="Arial" panose="020B0604020202020204" pitchFamily="34" charset="0"/>
              </a:rPr>
              <a:t>5) Für die Dauer von Treib-, Drück- und Lappjagden dürfen jagdfremde Personen das bejagte Gebiet abseits von Wegen gemäß Abs. 2 zur </a:t>
            </a:r>
            <a:r>
              <a:rPr lang="de-DE" sz="1400" dirty="0" err="1">
                <a:solidFill>
                  <a:schemeClr val="bg2">
                    <a:lumMod val="60000"/>
                    <a:lumOff val="40000"/>
                  </a:schemeClr>
                </a:solidFill>
                <a:latin typeface="Arial" panose="020B0604020202020204" pitchFamily="34" charset="0"/>
                <a:cs typeface="Arial" panose="020B0604020202020204" pitchFamily="34" charset="0"/>
              </a:rPr>
              <a:t>Hintanhaltung</a:t>
            </a:r>
            <a:r>
              <a:rPr lang="de-DE" sz="1400" dirty="0">
                <a:solidFill>
                  <a:schemeClr val="bg2">
                    <a:lumMod val="60000"/>
                    <a:lumOff val="40000"/>
                  </a:schemeClr>
                </a:solidFill>
                <a:latin typeface="Arial" panose="020B0604020202020204" pitchFamily="34" charset="0"/>
                <a:cs typeface="Arial" panose="020B0604020202020204" pitchFamily="34" charset="0"/>
              </a:rPr>
              <a:t> einer Gefährdung von Personen und Sachen nicht betreten. Jagdfremde Personen sind Personen, die von der oder dem Jagdausübungsberechtigten zur Ausübung der Jagd weder zugelassen sind noch verwendet werden. Jagdfremde Personen, die in bejagten Gebieten angetroffen werden, haben diese über Aufforderung durch das beeidete Jagdschutzpersonal unverzüglich zu verlassen. Das beeidete Jagdschutzpersonal und erforderlichenfalls die Organe des öffentlichen Sicherheitsdienstes sind bei Zuwiderhandlung befugt, die Identität der jagdfremden Personen festzustellen und Anzeigen zu erstatten</a:t>
            </a:r>
            <a:r>
              <a:rPr lang="de-DE" sz="1400" b="1" dirty="0">
                <a:solidFill>
                  <a:schemeClr val="bg2">
                    <a:lumMod val="60000"/>
                    <a:lumOff val="40000"/>
                  </a:schemeClr>
                </a:solidFill>
                <a:latin typeface="Arial" panose="020B0604020202020204" pitchFamily="34" charset="0"/>
                <a:cs typeface="Arial" panose="020B0604020202020204" pitchFamily="34" charset="0"/>
              </a:rPr>
              <a:t>.</a:t>
            </a:r>
            <a:br>
              <a:rPr lang="de-DE" sz="1400" b="1" dirty="0">
                <a:solidFill>
                  <a:schemeClr val="bg2">
                    <a:lumMod val="60000"/>
                    <a:lumOff val="40000"/>
                  </a:schemeClr>
                </a:solidFill>
                <a:latin typeface="Arial" panose="020B0604020202020204" pitchFamily="34" charset="0"/>
                <a:cs typeface="Arial" panose="020B0604020202020204" pitchFamily="34" charset="0"/>
              </a:rPr>
            </a:br>
            <a:r>
              <a:rPr lang="de-DE" sz="1400" b="1" dirty="0" smtClean="0">
                <a:solidFill>
                  <a:schemeClr val="bg2">
                    <a:lumMod val="60000"/>
                    <a:lumOff val="40000"/>
                  </a:schemeClr>
                </a:solidFill>
              </a:rPr>
              <a:t/>
            </a:r>
            <a:br>
              <a:rPr lang="de-DE" sz="1400" b="1" dirty="0" smtClean="0">
                <a:solidFill>
                  <a:schemeClr val="bg2">
                    <a:lumMod val="60000"/>
                    <a:lumOff val="40000"/>
                  </a:schemeClr>
                </a:solidFill>
              </a:rPr>
            </a:br>
            <a:r>
              <a:rPr lang="de-DE" sz="1000" dirty="0"/>
              <a:t/>
            </a:r>
            <a:br>
              <a:rPr lang="de-DE" sz="1000" dirty="0"/>
            </a:br>
            <a:endParaRPr lang="de-DE" sz="1000"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6136" y="692696"/>
            <a:ext cx="2776935" cy="1656184"/>
          </a:xfrm>
        </p:spPr>
      </p:pic>
    </p:spTree>
    <p:extLst>
      <p:ext uri="{BB962C8B-B14F-4D97-AF65-F5344CB8AC3E}">
        <p14:creationId xmlns:p14="http://schemas.microsoft.com/office/powerpoint/2010/main" val="14988795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2052840"/>
          </a:xfrm>
        </p:spPr>
        <p:txBody>
          <a:bodyPr/>
          <a:lstStyle/>
          <a:p>
            <a:r>
              <a:rPr lang="de-DE" b="1" dirty="0" smtClean="0">
                <a:solidFill>
                  <a:schemeClr val="bg2">
                    <a:lumMod val="60000"/>
                    <a:lumOff val="40000"/>
                  </a:schemeClr>
                </a:solidFill>
                <a:latin typeface="Arial" panose="020B0604020202020204" pitchFamily="34" charset="0"/>
                <a:cs typeface="Arial" panose="020B0604020202020204" pitchFamily="34" charset="0"/>
              </a:rPr>
              <a:t>Was ist nicht erlaubt ?</a:t>
            </a:r>
            <a:br>
              <a:rPr lang="de-DE" b="1" dirty="0" smtClean="0">
                <a:solidFill>
                  <a:schemeClr val="bg2">
                    <a:lumMod val="60000"/>
                    <a:lumOff val="40000"/>
                  </a:schemeClr>
                </a:solidFill>
                <a:latin typeface="Arial" panose="020B0604020202020204" pitchFamily="34" charset="0"/>
                <a:cs typeface="Arial" panose="020B0604020202020204" pitchFamily="34" charset="0"/>
              </a:rPr>
            </a:br>
            <a:r>
              <a:rPr lang="de-DE" sz="2000" dirty="0">
                <a:solidFill>
                  <a:schemeClr val="bg2">
                    <a:lumMod val="60000"/>
                    <a:lumOff val="40000"/>
                  </a:schemeClr>
                </a:solidFill>
                <a:latin typeface="Arial" panose="020B0604020202020204" pitchFamily="34" charset="0"/>
                <a:cs typeface="Arial" panose="020B0604020202020204" pitchFamily="34" charset="0"/>
              </a:rPr>
              <a:t> </a:t>
            </a:r>
            <a:r>
              <a:rPr lang="de-DE" sz="2000" dirty="0" smtClean="0">
                <a:solidFill>
                  <a:schemeClr val="bg2">
                    <a:lumMod val="60000"/>
                    <a:lumOff val="40000"/>
                  </a:schemeClr>
                </a:solidFill>
                <a:latin typeface="Arial" panose="020B0604020202020204" pitchFamily="34" charset="0"/>
                <a:cs typeface="Arial" panose="020B0604020202020204" pitchFamily="34" charset="0"/>
              </a:rPr>
              <a:t>     </a:t>
            </a:r>
            <a:r>
              <a:rPr lang="de-DE" dirty="0" smtClean="0">
                <a:solidFill>
                  <a:schemeClr val="bg2">
                    <a:lumMod val="60000"/>
                    <a:lumOff val="40000"/>
                  </a:schemeClr>
                </a:solidFill>
                <a:latin typeface="Arial" panose="020B0604020202020204" pitchFamily="34" charset="0"/>
                <a:cs typeface="Arial" panose="020B0604020202020204" pitchFamily="34" charset="0"/>
              </a:rPr>
              <a:t/>
            </a:r>
            <a:br>
              <a:rPr lang="de-DE" dirty="0" smtClean="0">
                <a:solidFill>
                  <a:schemeClr val="bg2">
                    <a:lumMod val="60000"/>
                    <a:lumOff val="40000"/>
                  </a:schemeClr>
                </a:solidFill>
                <a:latin typeface="Arial" panose="020B0604020202020204" pitchFamily="34" charset="0"/>
                <a:cs typeface="Arial" panose="020B0604020202020204" pitchFamily="34" charset="0"/>
              </a:rPr>
            </a:br>
            <a:r>
              <a:rPr lang="de-DE" dirty="0" smtClean="0">
                <a:solidFill>
                  <a:schemeClr val="bg2">
                    <a:lumMod val="60000"/>
                    <a:lumOff val="40000"/>
                  </a:schemeClr>
                </a:solidFill>
                <a:latin typeface="Arial" panose="020B0604020202020204" pitchFamily="34" charset="0"/>
                <a:cs typeface="Arial" panose="020B0604020202020204" pitchFamily="34" charset="0"/>
              </a:rPr>
              <a:t>                            DAS BETRETEN</a:t>
            </a:r>
            <a:endParaRPr lang="de-DE"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99592" y="2852936"/>
            <a:ext cx="7772400" cy="3574632"/>
          </a:xfrm>
        </p:spPr>
        <p:txBody>
          <a:bodyPr/>
          <a:lstStyle/>
          <a:p>
            <a:r>
              <a:rPr lang="de-DE" dirty="0">
                <a:solidFill>
                  <a:schemeClr val="bg2">
                    <a:lumMod val="60000"/>
                    <a:lumOff val="40000"/>
                  </a:schemeClr>
                </a:solidFill>
                <a:latin typeface="Arial" panose="020B0604020202020204" pitchFamily="34" charset="0"/>
                <a:cs typeface="Arial" panose="020B0604020202020204" pitchFamily="34" charset="0"/>
              </a:rPr>
              <a:t>bejagte Gebiet...</a:t>
            </a:r>
          </a:p>
          <a:p>
            <a:r>
              <a:rPr lang="de-DE" dirty="0" smtClean="0">
                <a:solidFill>
                  <a:schemeClr val="bg2">
                    <a:lumMod val="60000"/>
                    <a:lumOff val="40000"/>
                  </a:schemeClr>
                </a:solidFill>
                <a:latin typeface="Arial" panose="020B0604020202020204" pitchFamily="34" charset="0"/>
                <a:cs typeface="Arial" panose="020B0604020202020204" pitchFamily="34" charset="0"/>
              </a:rPr>
              <a:t>für die Dauer der Jagd…</a:t>
            </a:r>
          </a:p>
          <a:p>
            <a:r>
              <a:rPr lang="de-DE" dirty="0">
                <a:solidFill>
                  <a:schemeClr val="bg2">
                    <a:lumMod val="60000"/>
                    <a:lumOff val="40000"/>
                  </a:schemeClr>
                </a:solidFill>
                <a:latin typeface="Arial" panose="020B0604020202020204" pitchFamily="34" charset="0"/>
                <a:cs typeface="Arial" panose="020B0604020202020204" pitchFamily="34" charset="0"/>
              </a:rPr>
              <a:t>Abseits von </a:t>
            </a:r>
            <a:r>
              <a:rPr lang="de-DE" dirty="0" smtClean="0">
                <a:solidFill>
                  <a:schemeClr val="bg2">
                    <a:lumMod val="60000"/>
                    <a:lumOff val="40000"/>
                  </a:schemeClr>
                </a:solidFill>
                <a:latin typeface="Arial" panose="020B0604020202020204" pitchFamily="34" charset="0"/>
                <a:cs typeface="Arial" panose="020B0604020202020204" pitchFamily="34" charset="0"/>
              </a:rPr>
              <a:t>Wegen…</a:t>
            </a:r>
          </a:p>
          <a:p>
            <a:r>
              <a:rPr lang="de-DE" dirty="0" smtClean="0">
                <a:solidFill>
                  <a:schemeClr val="bg2">
                    <a:lumMod val="60000"/>
                    <a:lumOff val="40000"/>
                  </a:schemeClr>
                </a:solidFill>
                <a:latin typeface="Arial" panose="020B0604020202020204" pitchFamily="34" charset="0"/>
                <a:cs typeface="Arial" panose="020B0604020202020204" pitchFamily="34" charset="0"/>
              </a:rPr>
              <a:t>jagdfremde Personen...</a:t>
            </a:r>
          </a:p>
          <a:p>
            <a:pPr marL="68580" indent="0">
              <a:buNone/>
            </a:pPr>
            <a:endParaRPr lang="de-DE" dirty="0" smtClean="0">
              <a:solidFill>
                <a:schemeClr val="accent1"/>
              </a:solidFill>
              <a:latin typeface="Arial" panose="020B0604020202020204" pitchFamily="34" charset="0"/>
              <a:cs typeface="Arial" panose="020B0604020202020204" pitchFamily="34" charset="0"/>
            </a:endParaRPr>
          </a:p>
          <a:p>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354" y="4365104"/>
            <a:ext cx="3306874" cy="2088232"/>
          </a:xfrm>
          <a:prstGeom prst="rect">
            <a:avLst/>
          </a:prstGeom>
        </p:spPr>
      </p:pic>
    </p:spTree>
    <p:extLst>
      <p:ext uri="{BB962C8B-B14F-4D97-AF65-F5344CB8AC3E}">
        <p14:creationId xmlns:p14="http://schemas.microsoft.com/office/powerpoint/2010/main" val="39684873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000505" y="3861048"/>
            <a:ext cx="7772400" cy="1152128"/>
          </a:xfrm>
        </p:spPr>
        <p:txBody>
          <a:bodyPr>
            <a:noAutofit/>
          </a:bodyPr>
          <a:lstStyle/>
          <a:p>
            <a:pPr algn="r"/>
            <a:endParaRPr lang="de-DE" sz="2400" u="sng" dirty="0" smtClean="0">
              <a:solidFill>
                <a:schemeClr val="tx2">
                  <a:lumMod val="90000"/>
                </a:schemeClr>
              </a:solidFill>
              <a:latin typeface="Arial" panose="020B0604020202020204" pitchFamily="34" charset="0"/>
              <a:cs typeface="Arial" panose="020B0604020202020204" pitchFamily="34" charset="0"/>
            </a:endParaRPr>
          </a:p>
          <a:p>
            <a:pPr algn="r"/>
            <a:r>
              <a:rPr lang="de-DE" sz="2400" b="1" u="sng" dirty="0" smtClean="0">
                <a:solidFill>
                  <a:schemeClr val="bg2">
                    <a:lumMod val="60000"/>
                    <a:lumOff val="40000"/>
                  </a:schemeClr>
                </a:solidFill>
                <a:latin typeface="Arial" panose="020B0604020202020204" pitchFamily="34" charset="0"/>
                <a:cs typeface="Arial" panose="020B0604020202020204" pitchFamily="34" charset="0"/>
              </a:rPr>
              <a:t>Dauer der Jagd…</a:t>
            </a:r>
          </a:p>
          <a:p>
            <a:endParaRPr lang="de-DE" sz="2400" dirty="0" smtClean="0">
              <a:solidFill>
                <a:schemeClr val="bg2">
                  <a:lumMod val="60000"/>
                  <a:lumOff val="40000"/>
                </a:schemeClr>
              </a:solidFill>
              <a:latin typeface="Arial" panose="020B0604020202020204" pitchFamily="34" charset="0"/>
              <a:cs typeface="Arial" panose="020B0604020202020204" pitchFamily="34" charset="0"/>
            </a:endParaRPr>
          </a:p>
          <a:p>
            <a:pPr algn="r"/>
            <a:r>
              <a:rPr lang="de-DE" sz="2400" dirty="0">
                <a:solidFill>
                  <a:schemeClr val="bg2">
                    <a:lumMod val="60000"/>
                    <a:lumOff val="40000"/>
                  </a:schemeClr>
                </a:solidFill>
                <a:latin typeface="Arial" panose="020B0604020202020204" pitchFamily="34" charset="0"/>
                <a:cs typeface="Arial" panose="020B0604020202020204" pitchFamily="34" charset="0"/>
              </a:rPr>
              <a:t>a</a:t>
            </a:r>
            <a:r>
              <a:rPr lang="de-DE" sz="2400" dirty="0" smtClean="0">
                <a:solidFill>
                  <a:schemeClr val="bg2">
                    <a:lumMod val="60000"/>
                    <a:lumOff val="40000"/>
                  </a:schemeClr>
                </a:solidFill>
                <a:latin typeface="Arial" panose="020B0604020202020204" pitchFamily="34" charset="0"/>
                <a:cs typeface="Arial" panose="020B0604020202020204" pitchFamily="34" charset="0"/>
              </a:rPr>
              <a:t>b Jagdbeginn bis </a:t>
            </a:r>
            <a:r>
              <a:rPr lang="de-DE" sz="2400" dirty="0" err="1" smtClean="0">
                <a:solidFill>
                  <a:schemeClr val="bg2">
                    <a:lumMod val="60000"/>
                    <a:lumOff val="40000"/>
                  </a:schemeClr>
                </a:solidFill>
                <a:latin typeface="Arial" panose="020B0604020202020204" pitchFamily="34" charset="0"/>
                <a:cs typeface="Arial" panose="020B0604020202020204" pitchFamily="34" charset="0"/>
              </a:rPr>
              <a:t>Jagdende</a:t>
            </a:r>
            <a:endParaRPr lang="de-DE" sz="2400" dirty="0" smtClean="0">
              <a:solidFill>
                <a:schemeClr val="bg2">
                  <a:lumMod val="60000"/>
                  <a:lumOff val="40000"/>
                </a:schemeClr>
              </a:solidFill>
              <a:latin typeface="Arial" panose="020B0604020202020204" pitchFamily="34" charset="0"/>
              <a:cs typeface="Arial" panose="020B0604020202020204" pitchFamily="34" charset="0"/>
            </a:endParaRPr>
          </a:p>
          <a:p>
            <a:pPr algn="r"/>
            <a:r>
              <a:rPr lang="de-DE" sz="2400" dirty="0">
                <a:solidFill>
                  <a:schemeClr val="bg2">
                    <a:lumMod val="60000"/>
                    <a:lumOff val="40000"/>
                  </a:schemeClr>
                </a:solidFill>
                <a:latin typeface="Arial" panose="020B0604020202020204" pitchFamily="34" charset="0"/>
                <a:cs typeface="Arial" panose="020B0604020202020204" pitchFamily="34" charset="0"/>
              </a:rPr>
              <a:t>k</a:t>
            </a:r>
            <a:r>
              <a:rPr lang="de-DE" sz="2400" dirty="0" smtClean="0">
                <a:solidFill>
                  <a:schemeClr val="bg2">
                    <a:lumMod val="60000"/>
                    <a:lumOff val="40000"/>
                  </a:schemeClr>
                </a:solidFill>
                <a:latin typeface="Arial" panose="020B0604020202020204" pitchFamily="34" charset="0"/>
                <a:cs typeface="Arial" panose="020B0604020202020204" pitchFamily="34" charset="0"/>
              </a:rPr>
              <a:t>lare Signale</a:t>
            </a:r>
          </a:p>
          <a:p>
            <a:pPr algn="r"/>
            <a:endParaRPr lang="de-DE" sz="2400" dirty="0" smtClean="0">
              <a:solidFill>
                <a:schemeClr val="bg2">
                  <a:lumMod val="60000"/>
                  <a:lumOff val="40000"/>
                </a:schemeClr>
              </a:solidFill>
              <a:latin typeface="Arial" panose="020B0604020202020204" pitchFamily="34" charset="0"/>
              <a:cs typeface="Arial" panose="020B0604020202020204" pitchFamily="34" charset="0"/>
            </a:endParaRPr>
          </a:p>
          <a:p>
            <a:pPr algn="r"/>
            <a:r>
              <a:rPr lang="de-DE" sz="2400" dirty="0" smtClean="0">
                <a:solidFill>
                  <a:schemeClr val="bg2">
                    <a:lumMod val="60000"/>
                    <a:lumOff val="40000"/>
                  </a:schemeClr>
                </a:solidFill>
                <a:latin typeface="Arial" panose="020B0604020202020204" pitchFamily="34" charset="0"/>
                <a:cs typeface="Arial" panose="020B0604020202020204" pitchFamily="34" charset="0"/>
              </a:rPr>
              <a:t>Problem bei Störung vor der Jagd</a:t>
            </a:r>
            <a:endParaRPr lang="de-DE" sz="2400"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4" name="Untertitel 2"/>
          <p:cNvSpPr txBox="1">
            <a:spLocks/>
          </p:cNvSpPr>
          <p:nvPr/>
        </p:nvSpPr>
        <p:spPr>
          <a:xfrm>
            <a:off x="1000505" y="1412776"/>
            <a:ext cx="7772400" cy="1071736"/>
          </a:xfrm>
          <a:prstGeom prst="rect">
            <a:avLst/>
          </a:prstGeom>
        </p:spPr>
        <p:txBody>
          <a:bodyPr vert="horz" lIns="100584" tIns="45720" anchor="b">
            <a:noAutofit/>
          </a:bodyPr>
          <a:lstStyle>
            <a:lvl1pPr marL="0" indent="0" algn="l" rtl="0" eaLnBrk="1" latinLnBrk="0" hangingPunct="1">
              <a:spcBef>
                <a:spcPts val="0"/>
              </a:spcBef>
              <a:buClr>
                <a:schemeClr val="tx2"/>
              </a:buClr>
              <a:buSzPct val="95000"/>
              <a:buFont typeface="Wingdings"/>
              <a:buNone/>
              <a:defRPr kumimoji="0" sz="2000" kern="1200">
                <a:solidFill>
                  <a:schemeClr val="tx1"/>
                </a:solidFill>
                <a:latin typeface="+mn-lt"/>
                <a:ea typeface="+mn-ea"/>
                <a:cs typeface="+mn-cs"/>
              </a:defRPr>
            </a:lvl1pPr>
            <a:lvl2pPr marL="457200" indent="0" algn="ctr" rtl="0" eaLnBrk="1" latinLnBrk="0" hangingPunct="1">
              <a:spcBef>
                <a:spcPct val="20000"/>
              </a:spcBef>
              <a:buClr>
                <a:schemeClr val="accent2"/>
              </a:buClr>
              <a:buSzPct val="90000"/>
              <a:buFont typeface="Wingdings"/>
              <a:buNone/>
              <a:defRPr kumimoji="0" sz="2600" kern="1200">
                <a:solidFill>
                  <a:schemeClr val="tx1"/>
                </a:solidFill>
                <a:latin typeface="+mn-lt"/>
                <a:ea typeface="+mn-ea"/>
                <a:cs typeface="+mn-cs"/>
              </a:defRPr>
            </a:lvl2pPr>
            <a:lvl3pPr marL="914400" indent="0" algn="ctr" rtl="0" eaLnBrk="1" latinLnBrk="0" hangingPunct="1">
              <a:spcBef>
                <a:spcPct val="20000"/>
              </a:spcBef>
              <a:buClr>
                <a:schemeClr val="accent2"/>
              </a:buClr>
              <a:buFont typeface="Wingdings 2"/>
              <a:buNone/>
              <a:defRPr kumimoji="0" sz="2400" kern="1200">
                <a:solidFill>
                  <a:schemeClr val="tx1"/>
                </a:solidFill>
                <a:latin typeface="+mn-lt"/>
                <a:ea typeface="+mn-ea"/>
                <a:cs typeface="+mn-cs"/>
              </a:defRPr>
            </a:lvl3pPr>
            <a:lvl4pPr marL="1371600" indent="0" algn="ctr" rtl="0" eaLnBrk="1" latinLnBrk="0" hangingPunct="1">
              <a:spcBef>
                <a:spcPct val="20000"/>
              </a:spcBef>
              <a:buClr>
                <a:schemeClr val="accent3"/>
              </a:buClr>
              <a:buFont typeface="Wingdings 3"/>
              <a:buNone/>
              <a:defRPr kumimoji="0" sz="2200" kern="1200">
                <a:solidFill>
                  <a:schemeClr val="tx1"/>
                </a:solidFill>
                <a:latin typeface="+mn-lt"/>
                <a:ea typeface="+mn-ea"/>
                <a:cs typeface="+mn-cs"/>
              </a:defRPr>
            </a:lvl4pPr>
            <a:lvl5pPr marL="1828800" indent="0" algn="ctr" rtl="0" eaLnBrk="1" latinLnBrk="0" hangingPunct="1">
              <a:spcBef>
                <a:spcPct val="20000"/>
              </a:spcBef>
              <a:buClr>
                <a:schemeClr val="accent3"/>
              </a:buClr>
              <a:buFont typeface="Wingdings 2"/>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7pPr>
            <a:lvl8pPr marL="32004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2"/>
              <a:buNone/>
              <a:defRPr kumimoji="0" sz="1600" kern="1200">
                <a:solidFill>
                  <a:schemeClr val="tx1"/>
                </a:solidFill>
                <a:latin typeface="+mn-lt"/>
                <a:ea typeface="+mn-ea"/>
                <a:cs typeface="+mn-cs"/>
              </a:defRPr>
            </a:lvl9pPr>
            <a:extLst/>
          </a:lstStyle>
          <a:p>
            <a:r>
              <a:rPr lang="de-DE" sz="2400" b="1" u="sng" dirty="0">
                <a:solidFill>
                  <a:schemeClr val="bg2">
                    <a:lumMod val="60000"/>
                    <a:lumOff val="40000"/>
                  </a:schemeClr>
                </a:solidFill>
                <a:latin typeface="Arial" panose="020B0604020202020204" pitchFamily="34" charset="0"/>
                <a:cs typeface="Arial" panose="020B0604020202020204" pitchFamily="34" charset="0"/>
              </a:rPr>
              <a:t>b</a:t>
            </a:r>
            <a:r>
              <a:rPr lang="de-DE" sz="2400" b="1" u="sng" dirty="0" smtClean="0">
                <a:solidFill>
                  <a:schemeClr val="bg2">
                    <a:lumMod val="60000"/>
                    <a:lumOff val="40000"/>
                  </a:schemeClr>
                </a:solidFill>
                <a:latin typeface="Arial" panose="020B0604020202020204" pitchFamily="34" charset="0"/>
                <a:cs typeface="Arial" panose="020B0604020202020204" pitchFamily="34" charset="0"/>
              </a:rPr>
              <a:t>ejagte Gebiet …</a:t>
            </a:r>
          </a:p>
          <a:p>
            <a:endParaRPr lang="de-DE" sz="2400" dirty="0" smtClean="0">
              <a:solidFill>
                <a:schemeClr val="bg2">
                  <a:lumMod val="60000"/>
                  <a:lumOff val="40000"/>
                </a:schemeClr>
              </a:solidFill>
              <a:latin typeface="Arial" panose="020B0604020202020204" pitchFamily="34" charset="0"/>
              <a:cs typeface="Arial" panose="020B0604020202020204" pitchFamily="34" charset="0"/>
            </a:endParaRPr>
          </a:p>
          <a:p>
            <a:r>
              <a:rPr lang="de-DE" sz="2400" dirty="0" smtClean="0">
                <a:solidFill>
                  <a:schemeClr val="bg2">
                    <a:lumMod val="60000"/>
                    <a:lumOff val="40000"/>
                  </a:schemeClr>
                </a:solidFill>
                <a:latin typeface="Arial" panose="020B0604020202020204" pitchFamily="34" charset="0"/>
                <a:cs typeface="Arial" panose="020B0604020202020204" pitchFamily="34" charset="0"/>
              </a:rPr>
              <a:t>Gefährdung von Personen und Sachen soll hintangehalten werden daher m.E. der gesamte Gefährdungsbereich</a:t>
            </a:r>
            <a:endParaRPr lang="de-DE" sz="24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3429000"/>
            <a:ext cx="3564396" cy="2376264"/>
          </a:xfrm>
          <a:prstGeom prst="rect">
            <a:avLst/>
          </a:prstGeom>
        </p:spPr>
      </p:pic>
    </p:spTree>
    <p:extLst>
      <p:ext uri="{BB962C8B-B14F-4D97-AF65-F5344CB8AC3E}">
        <p14:creationId xmlns:p14="http://schemas.microsoft.com/office/powerpoint/2010/main" val="10698801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2124848"/>
          </a:xfrm>
        </p:spPr>
        <p:txBody>
          <a:bodyPr/>
          <a:lstStyle/>
          <a:p>
            <a:r>
              <a:rPr lang="de-DE" sz="2400" b="1" u="sng" dirty="0" smtClean="0">
                <a:solidFill>
                  <a:schemeClr val="bg2">
                    <a:lumMod val="60000"/>
                    <a:lumOff val="40000"/>
                  </a:schemeClr>
                </a:solidFill>
                <a:latin typeface="Arial" panose="020B0604020202020204" pitchFamily="34" charset="0"/>
                <a:cs typeface="Arial" panose="020B0604020202020204" pitchFamily="34" charset="0"/>
              </a:rPr>
              <a:t>Abseits vom Weg…</a:t>
            </a:r>
            <a:br>
              <a:rPr lang="de-DE" sz="2400" b="1" u="sng" dirty="0" smtClean="0">
                <a:solidFill>
                  <a:schemeClr val="bg2">
                    <a:lumMod val="60000"/>
                    <a:lumOff val="40000"/>
                  </a:schemeClr>
                </a:solidFill>
                <a:latin typeface="Arial" panose="020B0604020202020204" pitchFamily="34" charset="0"/>
                <a:cs typeface="Arial" panose="020B0604020202020204" pitchFamily="34" charset="0"/>
              </a:rPr>
            </a:br>
            <a:r>
              <a:rPr lang="de-DE" sz="2400" dirty="0" smtClean="0">
                <a:solidFill>
                  <a:schemeClr val="bg2">
                    <a:lumMod val="60000"/>
                    <a:lumOff val="40000"/>
                  </a:schemeClr>
                </a:solidFill>
                <a:latin typeface="Arial" panose="020B0604020202020204" pitchFamily="34" charset="0"/>
                <a:cs typeface="Arial" panose="020B0604020202020204" pitchFamily="34" charset="0"/>
              </a:rPr>
              <a:t>                            </a:t>
            </a:r>
            <a:br>
              <a:rPr lang="de-DE" sz="2400" dirty="0" smtClean="0">
                <a:solidFill>
                  <a:schemeClr val="bg2">
                    <a:lumMod val="60000"/>
                    <a:lumOff val="40000"/>
                  </a:schemeClr>
                </a:solidFill>
                <a:latin typeface="Arial" panose="020B0604020202020204" pitchFamily="34" charset="0"/>
                <a:cs typeface="Arial" panose="020B0604020202020204" pitchFamily="34" charset="0"/>
              </a:rPr>
            </a:br>
            <a:r>
              <a:rPr lang="de-DE" sz="2400" dirty="0" smtClean="0">
                <a:solidFill>
                  <a:schemeClr val="bg2">
                    <a:lumMod val="60000"/>
                    <a:lumOff val="40000"/>
                  </a:schemeClr>
                </a:solidFill>
                <a:latin typeface="Arial" panose="020B0604020202020204" pitchFamily="34" charset="0"/>
                <a:cs typeface="Arial" panose="020B0604020202020204" pitchFamily="34" charset="0"/>
              </a:rPr>
              <a:t>                                 außerhalb öffentlicher Straßen und Wege</a:t>
            </a:r>
            <a:br>
              <a:rPr lang="de-DE" sz="2400" dirty="0" smtClean="0">
                <a:solidFill>
                  <a:schemeClr val="bg2">
                    <a:lumMod val="60000"/>
                    <a:lumOff val="40000"/>
                  </a:schemeClr>
                </a:solidFill>
                <a:latin typeface="Arial" panose="020B0604020202020204" pitchFamily="34" charset="0"/>
                <a:cs typeface="Arial" panose="020B0604020202020204" pitchFamily="34" charset="0"/>
              </a:rPr>
            </a:br>
            <a:r>
              <a:rPr lang="de-DE" sz="2400" dirty="0" smtClean="0">
                <a:solidFill>
                  <a:schemeClr val="bg2">
                    <a:lumMod val="60000"/>
                    <a:lumOff val="40000"/>
                  </a:schemeClr>
                </a:solidFill>
                <a:latin typeface="Arial" panose="020B0604020202020204" pitchFamily="34" charset="0"/>
                <a:cs typeface="Arial" panose="020B0604020202020204" pitchFamily="34" charset="0"/>
              </a:rPr>
              <a:t>            oder solchen Wegen welche allgemein als Verbindung</a:t>
            </a:r>
            <a:br>
              <a:rPr lang="de-DE" sz="2400" dirty="0" smtClean="0">
                <a:solidFill>
                  <a:schemeClr val="bg2">
                    <a:lumMod val="60000"/>
                    <a:lumOff val="40000"/>
                  </a:schemeClr>
                </a:solidFill>
                <a:latin typeface="Arial" panose="020B0604020202020204" pitchFamily="34" charset="0"/>
                <a:cs typeface="Arial" panose="020B0604020202020204" pitchFamily="34" charset="0"/>
              </a:rPr>
            </a:br>
            <a:r>
              <a:rPr lang="de-DE" sz="2400" dirty="0">
                <a:solidFill>
                  <a:schemeClr val="bg2">
                    <a:lumMod val="60000"/>
                    <a:lumOff val="40000"/>
                  </a:schemeClr>
                </a:solidFill>
                <a:latin typeface="Arial" panose="020B0604020202020204" pitchFamily="34" charset="0"/>
                <a:cs typeface="Arial" panose="020B0604020202020204" pitchFamily="34" charset="0"/>
              </a:rPr>
              <a:t> </a:t>
            </a:r>
            <a:r>
              <a:rPr lang="de-DE" sz="2400" dirty="0" smtClean="0">
                <a:solidFill>
                  <a:schemeClr val="bg2">
                    <a:lumMod val="60000"/>
                    <a:lumOff val="40000"/>
                  </a:schemeClr>
                </a:solidFill>
                <a:latin typeface="Arial" panose="020B0604020202020204" pitchFamily="34" charset="0"/>
                <a:cs typeface="Arial" panose="020B0604020202020204" pitchFamily="34" charset="0"/>
              </a:rPr>
              <a:t>                 zwischen Ortschaften und Gehöfte benützt werden</a:t>
            </a:r>
            <a:br>
              <a:rPr lang="de-DE" sz="2400" dirty="0" smtClean="0">
                <a:solidFill>
                  <a:schemeClr val="bg2">
                    <a:lumMod val="60000"/>
                    <a:lumOff val="40000"/>
                  </a:schemeClr>
                </a:solidFill>
                <a:latin typeface="Arial" panose="020B0604020202020204" pitchFamily="34" charset="0"/>
                <a:cs typeface="Arial" panose="020B0604020202020204" pitchFamily="34" charset="0"/>
              </a:rPr>
            </a:br>
            <a:endParaRPr lang="de-DE" sz="2400"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4" name="Titel 1"/>
          <p:cNvSpPr txBox="1">
            <a:spLocks/>
          </p:cNvSpPr>
          <p:nvPr/>
        </p:nvSpPr>
        <p:spPr>
          <a:xfrm>
            <a:off x="1062388" y="3140968"/>
            <a:ext cx="7772400" cy="2124848"/>
          </a:xfrm>
          <a:prstGeom prst="rect">
            <a:avLst/>
          </a:prstGeom>
        </p:spPr>
        <p:txBody>
          <a:bodyPr vert="horz" anchor="t">
            <a:noAutofit/>
          </a:bodyPr>
          <a:lst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a:lstStyle>
          <a:p>
            <a:r>
              <a:rPr lang="de-DE" sz="2400" dirty="0" smtClean="0">
                <a:solidFill>
                  <a:schemeClr val="bg2">
                    <a:lumMod val="60000"/>
                    <a:lumOff val="40000"/>
                  </a:schemeClr>
                </a:solidFill>
                <a:latin typeface="Arial" panose="020B0604020202020204" pitchFamily="34" charset="0"/>
                <a:cs typeface="Arial" panose="020B0604020202020204" pitchFamily="34" charset="0"/>
              </a:rPr>
              <a:t>                                                             </a:t>
            </a:r>
            <a:r>
              <a:rPr lang="de-DE" sz="2400" b="1" u="sng" dirty="0" smtClean="0">
                <a:solidFill>
                  <a:schemeClr val="bg2">
                    <a:lumMod val="60000"/>
                    <a:lumOff val="40000"/>
                  </a:schemeClr>
                </a:solidFill>
                <a:latin typeface="Arial" panose="020B0604020202020204" pitchFamily="34" charset="0"/>
                <a:cs typeface="Arial" panose="020B0604020202020204" pitchFamily="34" charset="0"/>
              </a:rPr>
              <a:t>jagdfremde Personen…</a:t>
            </a:r>
            <a:br>
              <a:rPr lang="de-DE" sz="2400" b="1" u="sng" dirty="0" smtClean="0">
                <a:solidFill>
                  <a:schemeClr val="bg2">
                    <a:lumMod val="60000"/>
                    <a:lumOff val="40000"/>
                  </a:schemeClr>
                </a:solidFill>
                <a:latin typeface="Arial" panose="020B0604020202020204" pitchFamily="34" charset="0"/>
                <a:cs typeface="Arial" panose="020B0604020202020204" pitchFamily="34" charset="0"/>
              </a:rPr>
            </a:br>
            <a:r>
              <a:rPr lang="de-DE" sz="2400" dirty="0" smtClean="0">
                <a:solidFill>
                  <a:schemeClr val="bg2">
                    <a:lumMod val="60000"/>
                    <a:lumOff val="40000"/>
                  </a:schemeClr>
                </a:solidFill>
                <a:latin typeface="Arial" panose="020B0604020202020204" pitchFamily="34" charset="0"/>
                <a:cs typeface="Arial" panose="020B0604020202020204" pitchFamily="34" charset="0"/>
              </a:rPr>
              <a:t>                            </a:t>
            </a:r>
            <a:br>
              <a:rPr lang="de-DE" sz="2400" dirty="0" smtClean="0">
                <a:solidFill>
                  <a:schemeClr val="bg2">
                    <a:lumMod val="60000"/>
                    <a:lumOff val="40000"/>
                  </a:schemeClr>
                </a:solidFill>
                <a:latin typeface="Arial" panose="020B0604020202020204" pitchFamily="34" charset="0"/>
                <a:cs typeface="Arial" panose="020B0604020202020204" pitchFamily="34" charset="0"/>
              </a:rPr>
            </a:br>
            <a:r>
              <a:rPr lang="de-DE" sz="2400" dirty="0" smtClean="0">
                <a:solidFill>
                  <a:schemeClr val="bg2">
                    <a:lumMod val="60000"/>
                    <a:lumOff val="40000"/>
                  </a:schemeClr>
                </a:solidFill>
                <a:latin typeface="Arial" panose="020B0604020202020204" pitchFamily="34" charset="0"/>
                <a:cs typeface="Arial" panose="020B0604020202020204" pitchFamily="34" charset="0"/>
              </a:rPr>
              <a:t>                                                                      Personen die an der </a:t>
            </a:r>
          </a:p>
          <a:p>
            <a:r>
              <a:rPr lang="de-DE" sz="2400" dirty="0">
                <a:solidFill>
                  <a:schemeClr val="bg2">
                    <a:lumMod val="60000"/>
                    <a:lumOff val="40000"/>
                  </a:schemeClr>
                </a:solidFill>
                <a:latin typeface="Arial" panose="020B0604020202020204" pitchFamily="34" charset="0"/>
                <a:cs typeface="Arial" panose="020B0604020202020204" pitchFamily="34" charset="0"/>
              </a:rPr>
              <a:t> </a:t>
            </a:r>
            <a:r>
              <a:rPr lang="de-DE" sz="2400" dirty="0" smtClean="0">
                <a:solidFill>
                  <a:schemeClr val="bg2">
                    <a:lumMod val="60000"/>
                    <a:lumOff val="40000"/>
                  </a:schemeClr>
                </a:solidFill>
                <a:latin typeface="Arial" panose="020B0604020202020204" pitchFamily="34" charset="0"/>
                <a:cs typeface="Arial" panose="020B0604020202020204" pitchFamily="34" charset="0"/>
              </a:rPr>
              <a:t>                                                       Jagd weder zugelassen sind</a:t>
            </a:r>
          </a:p>
          <a:p>
            <a:r>
              <a:rPr lang="de-DE" sz="2400" dirty="0">
                <a:solidFill>
                  <a:schemeClr val="bg2">
                    <a:lumMod val="60000"/>
                    <a:lumOff val="40000"/>
                  </a:schemeClr>
                </a:solidFill>
                <a:latin typeface="Arial" panose="020B0604020202020204" pitchFamily="34" charset="0"/>
                <a:cs typeface="Arial" panose="020B0604020202020204" pitchFamily="34" charset="0"/>
              </a:rPr>
              <a:t> </a:t>
            </a:r>
            <a:r>
              <a:rPr lang="de-DE" sz="2400" dirty="0" smtClean="0">
                <a:solidFill>
                  <a:schemeClr val="bg2">
                    <a:lumMod val="60000"/>
                    <a:lumOff val="40000"/>
                  </a:schemeClr>
                </a:solidFill>
                <a:latin typeface="Arial" panose="020B0604020202020204" pitchFamily="34" charset="0"/>
                <a:cs typeface="Arial" panose="020B0604020202020204" pitchFamily="34" charset="0"/>
              </a:rPr>
              <a:t>                                                               noch verwendet werden</a:t>
            </a:r>
            <a:br>
              <a:rPr lang="de-DE" sz="2400" dirty="0" smtClean="0">
                <a:solidFill>
                  <a:schemeClr val="bg2">
                    <a:lumMod val="60000"/>
                    <a:lumOff val="40000"/>
                  </a:schemeClr>
                </a:solidFill>
                <a:latin typeface="Arial" panose="020B0604020202020204" pitchFamily="34" charset="0"/>
                <a:cs typeface="Arial" panose="020B0604020202020204" pitchFamily="34" charset="0"/>
              </a:rPr>
            </a:br>
            <a:endParaRPr lang="de-DE" sz="2400" dirty="0">
              <a:solidFill>
                <a:schemeClr val="bg2">
                  <a:lumMod val="60000"/>
                  <a:lumOff val="40000"/>
                </a:schemeClr>
              </a:solidFill>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897" y="3140968"/>
            <a:ext cx="4325395" cy="2880320"/>
          </a:xfrm>
          <a:prstGeom prst="rect">
            <a:avLst/>
          </a:prstGeom>
        </p:spPr>
      </p:pic>
    </p:spTree>
    <p:extLst>
      <p:ext uri="{BB962C8B-B14F-4D97-AF65-F5344CB8AC3E}">
        <p14:creationId xmlns:p14="http://schemas.microsoft.com/office/powerpoint/2010/main" val="121189770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756696"/>
          </a:xfrm>
        </p:spPr>
        <p:txBody>
          <a:bodyPr/>
          <a:lstStyle/>
          <a:p>
            <a:r>
              <a:rPr lang="de-DE" b="1" dirty="0" smtClean="0">
                <a:solidFill>
                  <a:schemeClr val="bg2">
                    <a:lumMod val="60000"/>
                    <a:lumOff val="40000"/>
                  </a:schemeClr>
                </a:solidFill>
                <a:latin typeface="Arial" panose="020B0604020202020204" pitchFamily="34" charset="0"/>
                <a:cs typeface="Arial" panose="020B0604020202020204" pitchFamily="34" charset="0"/>
              </a:rPr>
              <a:t>Abhilfemaßnahmen</a:t>
            </a:r>
            <a:endParaRPr lang="de-DE" b="1"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99592" y="1268760"/>
            <a:ext cx="7772400" cy="4788024"/>
          </a:xfrm>
        </p:spPr>
        <p:txBody>
          <a:bodyPr>
            <a:normAutofit fontScale="92500"/>
          </a:bodyPr>
          <a:lstStyle/>
          <a:p>
            <a:pPr marL="68580" indent="0">
              <a:buNone/>
            </a:pPr>
            <a:r>
              <a:rPr lang="de-DE" dirty="0" smtClean="0">
                <a:solidFill>
                  <a:schemeClr val="bg2">
                    <a:lumMod val="60000"/>
                    <a:lumOff val="40000"/>
                  </a:schemeClr>
                </a:solidFill>
              </a:rPr>
              <a:t>Aufforderung des Jagdschutzpersonals zum unverzüglichen  Verlassen </a:t>
            </a:r>
          </a:p>
          <a:p>
            <a:pPr marL="68580" indent="0">
              <a:buNone/>
            </a:pPr>
            <a:r>
              <a:rPr lang="de-DE" dirty="0" smtClean="0">
                <a:solidFill>
                  <a:schemeClr val="bg2">
                    <a:lumMod val="60000"/>
                    <a:lumOff val="40000"/>
                  </a:schemeClr>
                </a:solidFill>
              </a:rPr>
              <a:t>                   (nicht Jagdleiter oder Jagdobmann)</a:t>
            </a:r>
          </a:p>
          <a:p>
            <a:pPr marL="68580" indent="0">
              <a:buNone/>
            </a:pPr>
            <a:endParaRPr lang="de-DE" sz="2400" dirty="0">
              <a:solidFill>
                <a:schemeClr val="bg2">
                  <a:lumMod val="60000"/>
                  <a:lumOff val="40000"/>
                </a:schemeClr>
              </a:solidFill>
            </a:endParaRPr>
          </a:p>
          <a:p>
            <a:pPr marL="68580" indent="0">
              <a:buNone/>
            </a:pPr>
            <a:r>
              <a:rPr lang="de-DE" dirty="0" smtClean="0">
                <a:solidFill>
                  <a:schemeClr val="bg2">
                    <a:lumMod val="60000"/>
                    <a:lumOff val="40000"/>
                  </a:schemeClr>
                </a:solidFill>
              </a:rPr>
              <a:t>Bei Zuwiderhandlung – Identitätsfeststellung (auch Foto erlaubt. ,KFZ-</a:t>
            </a:r>
            <a:r>
              <a:rPr lang="de-DE" dirty="0" err="1" smtClean="0">
                <a:solidFill>
                  <a:schemeClr val="bg2">
                    <a:lumMod val="60000"/>
                    <a:lumOff val="40000"/>
                  </a:schemeClr>
                </a:solidFill>
              </a:rPr>
              <a:t>Kennz</a:t>
            </a:r>
            <a:r>
              <a:rPr lang="de-DE" dirty="0" smtClean="0">
                <a:solidFill>
                  <a:schemeClr val="bg2">
                    <a:lumMod val="60000"/>
                    <a:lumOff val="40000"/>
                  </a:schemeClr>
                </a:solidFill>
              </a:rPr>
              <a:t>.) und Anzeigenerstattung</a:t>
            </a:r>
          </a:p>
          <a:p>
            <a:pPr marL="68580" indent="0">
              <a:buNone/>
            </a:pPr>
            <a:endParaRPr lang="de-DE" sz="2400" dirty="0">
              <a:solidFill>
                <a:schemeClr val="bg2">
                  <a:lumMod val="60000"/>
                  <a:lumOff val="40000"/>
                </a:schemeClr>
              </a:solidFill>
            </a:endParaRPr>
          </a:p>
          <a:p>
            <a:pPr marL="68580" indent="0">
              <a:buNone/>
            </a:pPr>
            <a:r>
              <a:rPr lang="de-DE" dirty="0" smtClean="0">
                <a:solidFill>
                  <a:schemeClr val="bg2">
                    <a:lumMod val="60000"/>
                    <a:lumOff val="40000"/>
                  </a:schemeClr>
                </a:solidFill>
              </a:rPr>
              <a:t>Erforderlichenfalls Polizei zur Hilfe rufen – muss kommen –  eventuell Festnahme gem. § 35VStG</a:t>
            </a:r>
          </a:p>
          <a:p>
            <a:pPr marL="68580" indent="0">
              <a:buNone/>
            </a:pPr>
            <a:r>
              <a:rPr lang="de-DE" dirty="0" smtClean="0">
                <a:solidFill>
                  <a:schemeClr val="bg2">
                    <a:lumMod val="60000"/>
                    <a:lumOff val="40000"/>
                  </a:schemeClr>
                </a:solidFill>
              </a:rPr>
              <a:t>- auf Herstellung d. </a:t>
            </a:r>
            <a:r>
              <a:rPr lang="de-DE" dirty="0" err="1" smtClean="0">
                <a:solidFill>
                  <a:schemeClr val="bg2">
                    <a:lumMod val="60000"/>
                    <a:lumOff val="40000"/>
                  </a:schemeClr>
                </a:solidFill>
              </a:rPr>
              <a:t>gesetzm</a:t>
            </a:r>
            <a:r>
              <a:rPr lang="de-DE" dirty="0" smtClean="0">
                <a:solidFill>
                  <a:schemeClr val="bg2">
                    <a:lumMod val="60000"/>
                    <a:lumOff val="40000"/>
                  </a:schemeClr>
                </a:solidFill>
              </a:rPr>
              <a:t>. Zustandes beharren</a:t>
            </a:r>
          </a:p>
          <a:p>
            <a:pPr marL="68580" indent="0">
              <a:buNone/>
            </a:pPr>
            <a:endParaRPr lang="de-DE" dirty="0"/>
          </a:p>
        </p:txBody>
      </p:sp>
    </p:spTree>
    <p:extLst>
      <p:ext uri="{BB962C8B-B14F-4D97-AF65-F5344CB8AC3E}">
        <p14:creationId xmlns:p14="http://schemas.microsoft.com/office/powerpoint/2010/main" val="40029835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14400" y="512064"/>
            <a:ext cx="7772400" cy="1260752"/>
          </a:xfrm>
        </p:spPr>
        <p:txBody>
          <a:bodyPr/>
          <a:lstStyle/>
          <a:p>
            <a:r>
              <a:rPr lang="de-DE" b="1" dirty="0">
                <a:solidFill>
                  <a:schemeClr val="bg2">
                    <a:lumMod val="60000"/>
                    <a:lumOff val="40000"/>
                  </a:schemeClr>
                </a:solidFill>
                <a:latin typeface="Arial" panose="020B0604020202020204" pitchFamily="34" charset="0"/>
                <a:cs typeface="Arial" panose="020B0604020202020204" pitchFamily="34" charset="0"/>
              </a:rPr>
              <a:t>a</a:t>
            </a:r>
            <a:r>
              <a:rPr lang="de-DE" b="1" dirty="0" smtClean="0">
                <a:solidFill>
                  <a:schemeClr val="bg2">
                    <a:lumMod val="60000"/>
                    <a:lumOff val="40000"/>
                  </a:schemeClr>
                </a:solidFill>
                <a:latin typeface="Arial" panose="020B0604020202020204" pitchFamily="34" charset="0"/>
                <a:cs typeface="Arial" panose="020B0604020202020204" pitchFamily="34" charset="0"/>
              </a:rPr>
              <a:t>llgemeines Verhalten </a:t>
            </a:r>
            <a:r>
              <a:rPr lang="de-DE" dirty="0" smtClean="0">
                <a:solidFill>
                  <a:schemeClr val="bg2">
                    <a:lumMod val="60000"/>
                    <a:lumOff val="40000"/>
                  </a:schemeClr>
                </a:solidFill>
                <a:latin typeface="Arial" panose="020B0604020202020204" pitchFamily="34" charset="0"/>
                <a:cs typeface="Arial" panose="020B0604020202020204" pitchFamily="34" charset="0"/>
              </a:rPr>
              <a:t/>
            </a:r>
            <a:br>
              <a:rPr lang="de-DE" dirty="0" smtClean="0">
                <a:solidFill>
                  <a:schemeClr val="bg2">
                    <a:lumMod val="60000"/>
                    <a:lumOff val="40000"/>
                  </a:schemeClr>
                </a:solidFill>
                <a:latin typeface="Arial" panose="020B0604020202020204" pitchFamily="34" charset="0"/>
                <a:cs typeface="Arial" panose="020B0604020202020204" pitchFamily="34" charset="0"/>
              </a:rPr>
            </a:br>
            <a:r>
              <a:rPr lang="de-DE" dirty="0">
                <a:solidFill>
                  <a:schemeClr val="bg2">
                    <a:lumMod val="60000"/>
                    <a:lumOff val="40000"/>
                  </a:schemeClr>
                </a:solidFill>
                <a:latin typeface="Arial" panose="020B0604020202020204" pitchFamily="34" charset="0"/>
                <a:cs typeface="Arial" panose="020B0604020202020204" pitchFamily="34" charset="0"/>
              </a:rPr>
              <a:t> </a:t>
            </a:r>
            <a:r>
              <a:rPr lang="de-DE" dirty="0" smtClean="0">
                <a:solidFill>
                  <a:schemeClr val="bg2">
                    <a:lumMod val="60000"/>
                    <a:lumOff val="40000"/>
                  </a:schemeClr>
                </a:solidFill>
                <a:latin typeface="Arial" panose="020B0604020202020204" pitchFamily="34" charset="0"/>
                <a:cs typeface="Arial" panose="020B0604020202020204" pitchFamily="34" charset="0"/>
              </a:rPr>
              <a:t>                             b</a:t>
            </a:r>
            <a:r>
              <a:rPr lang="de-DE" b="1" dirty="0" smtClean="0">
                <a:solidFill>
                  <a:schemeClr val="bg2">
                    <a:lumMod val="60000"/>
                    <a:lumOff val="40000"/>
                  </a:schemeClr>
                </a:solidFill>
                <a:latin typeface="Arial" panose="020B0604020202020204" pitchFamily="34" charset="0"/>
                <a:cs typeface="Arial" panose="020B0604020202020204" pitchFamily="34" charset="0"/>
              </a:rPr>
              <a:t>ei Jagdstörung</a:t>
            </a:r>
            <a:endParaRPr lang="de-DE" b="1"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p:txBody>
          <a:bodyPr>
            <a:normAutofit/>
          </a:bodyPr>
          <a:lstStyle/>
          <a:p>
            <a:pPr marL="68580" indent="0">
              <a:buNone/>
            </a:pPr>
            <a:r>
              <a:rPr lang="de-DE" sz="2400" dirty="0" smtClean="0">
                <a:solidFill>
                  <a:schemeClr val="bg2">
                    <a:lumMod val="60000"/>
                    <a:lumOff val="40000"/>
                  </a:schemeClr>
                </a:solidFill>
                <a:latin typeface="Arial" panose="020B0604020202020204" pitchFamily="34" charset="0"/>
                <a:cs typeface="Arial" panose="020B0604020202020204" pitchFamily="34" charset="0"/>
              </a:rPr>
              <a:t>-   Jagd sofort unterbrechen</a:t>
            </a:r>
          </a:p>
          <a:p>
            <a:pPr marL="68580" indent="0">
              <a:buNone/>
            </a:pPr>
            <a:r>
              <a:rPr lang="de-DE" sz="2400" dirty="0" smtClean="0">
                <a:solidFill>
                  <a:schemeClr val="bg2">
                    <a:lumMod val="60000"/>
                    <a:lumOff val="40000"/>
                  </a:schemeClr>
                </a:solidFill>
                <a:latin typeface="Arial" panose="020B0604020202020204" pitchFamily="34" charset="0"/>
                <a:cs typeface="Arial" panose="020B0604020202020204" pitchFamily="34" charset="0"/>
              </a:rPr>
              <a:t>-   Waffen entladen und Verschluss öffnen</a:t>
            </a:r>
          </a:p>
          <a:p>
            <a:pPr marL="68580" indent="0">
              <a:buNone/>
            </a:pPr>
            <a:r>
              <a:rPr lang="de-DE" sz="2400" dirty="0" smtClean="0">
                <a:solidFill>
                  <a:schemeClr val="bg2">
                    <a:lumMod val="60000"/>
                    <a:lumOff val="40000"/>
                  </a:schemeClr>
                </a:solidFill>
                <a:latin typeface="Arial" panose="020B0604020202020204" pitchFamily="34" charset="0"/>
                <a:cs typeface="Arial" panose="020B0604020202020204" pitchFamily="34" charset="0"/>
              </a:rPr>
              <a:t>-   Hunde anleinen</a:t>
            </a:r>
          </a:p>
          <a:p>
            <a:pPr marL="68580" indent="0">
              <a:buNone/>
            </a:pPr>
            <a:r>
              <a:rPr lang="de-DE" sz="2400" dirty="0" smtClean="0">
                <a:solidFill>
                  <a:schemeClr val="bg2">
                    <a:lumMod val="60000"/>
                    <a:lumOff val="40000"/>
                  </a:schemeClr>
                </a:solidFill>
                <a:latin typeface="Arial" panose="020B0604020202020204" pitchFamily="34" charset="0"/>
                <a:cs typeface="Arial" panose="020B0604020202020204" pitchFamily="34" charset="0"/>
              </a:rPr>
              <a:t>-   Jäger und Treiber in Gruppen  zusammenstellen</a:t>
            </a:r>
          </a:p>
          <a:p>
            <a:pPr>
              <a:buFontTx/>
              <a:buChar char="-"/>
            </a:pPr>
            <a:r>
              <a:rPr lang="de-DE" sz="2400" dirty="0" smtClean="0">
                <a:solidFill>
                  <a:schemeClr val="bg2">
                    <a:lumMod val="60000"/>
                    <a:lumOff val="40000"/>
                  </a:schemeClr>
                </a:solidFill>
                <a:latin typeface="Arial" panose="020B0604020202020204" pitchFamily="34" charset="0"/>
                <a:cs typeface="Arial" panose="020B0604020202020204" pitchFamily="34" charset="0"/>
              </a:rPr>
              <a:t>Jagdschutzorgan informieren</a:t>
            </a:r>
          </a:p>
          <a:p>
            <a:pPr marL="68580" indent="0">
              <a:buNone/>
            </a:pPr>
            <a:endParaRPr lang="de-DE" sz="24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4000" dirty="0" smtClean="0">
                <a:solidFill>
                  <a:schemeClr val="bg2">
                    <a:lumMod val="60000"/>
                    <a:lumOff val="40000"/>
                  </a:schemeClr>
                </a:solidFill>
                <a:latin typeface="Arial" panose="020B0604020202020204" pitchFamily="34" charset="0"/>
                <a:cs typeface="Arial" panose="020B0604020202020204" pitchFamily="34" charset="0"/>
              </a:rPr>
              <a:t>                         Jagd Fortsetzen !</a:t>
            </a:r>
          </a:p>
          <a:p>
            <a:pPr marL="68580" indent="0">
              <a:buNone/>
            </a:pP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365104"/>
            <a:ext cx="3244416" cy="1853952"/>
          </a:xfrm>
          <a:prstGeom prst="rect">
            <a:avLst/>
          </a:prstGeom>
        </p:spPr>
      </p:pic>
    </p:spTree>
    <p:extLst>
      <p:ext uri="{BB962C8B-B14F-4D97-AF65-F5344CB8AC3E}">
        <p14:creationId xmlns:p14="http://schemas.microsoft.com/office/powerpoint/2010/main" val="171266214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332656"/>
            <a:ext cx="7772400" cy="684688"/>
          </a:xfrm>
        </p:spPr>
        <p:txBody>
          <a:bodyPr/>
          <a:lstStyle/>
          <a:p>
            <a:r>
              <a:rPr lang="de-DE" b="1" u="sng" dirty="0" err="1" smtClean="0">
                <a:solidFill>
                  <a:schemeClr val="bg2">
                    <a:lumMod val="60000"/>
                    <a:lumOff val="40000"/>
                  </a:schemeClr>
                </a:solidFill>
                <a:latin typeface="Arial" panose="020B0604020202020204" pitchFamily="34" charset="0"/>
                <a:cs typeface="Arial" panose="020B0604020202020204" pitchFamily="34" charset="0"/>
              </a:rPr>
              <a:t>Fasane</a:t>
            </a:r>
            <a:r>
              <a:rPr lang="de-DE" b="1" u="sng" dirty="0" smtClean="0">
                <a:solidFill>
                  <a:schemeClr val="bg2">
                    <a:lumMod val="60000"/>
                    <a:lumOff val="40000"/>
                  </a:schemeClr>
                </a:solidFill>
                <a:latin typeface="Arial" panose="020B0604020202020204" pitchFamily="34" charset="0"/>
                <a:cs typeface="Arial" panose="020B0604020202020204" pitchFamily="34" charset="0"/>
              </a:rPr>
              <a:t> Auswildern</a:t>
            </a:r>
            <a:endParaRPr lang="de-DE" b="1" u="sng"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899592" y="1124744"/>
            <a:ext cx="7772400" cy="5400600"/>
          </a:xfrm>
        </p:spPr>
        <p:txBody>
          <a:bodyPr>
            <a:noAutofit/>
          </a:bodyPr>
          <a:lstStyle/>
          <a:p>
            <a:pPr marL="68580" indent="0">
              <a:buNone/>
            </a:pPr>
            <a:r>
              <a:rPr lang="de-DE" sz="1400" dirty="0">
                <a:solidFill>
                  <a:schemeClr val="bg2">
                    <a:lumMod val="60000"/>
                    <a:lumOff val="40000"/>
                  </a:schemeClr>
                </a:solidFill>
                <a:latin typeface="Arial" panose="020B0604020202020204" pitchFamily="34" charset="0"/>
                <a:cs typeface="Arial" panose="020B0604020202020204" pitchFamily="34" charset="0"/>
              </a:rPr>
              <a:t>§ 59 Steiermärkisches Jagdgesetz 1986 </a:t>
            </a:r>
            <a:r>
              <a:rPr lang="de-DE" sz="1400" dirty="0" err="1">
                <a:solidFill>
                  <a:schemeClr val="bg2">
                    <a:lumMod val="60000"/>
                    <a:lumOff val="40000"/>
                  </a:schemeClr>
                </a:solidFill>
                <a:latin typeface="Arial" panose="020B0604020202020204" pitchFamily="34" charset="0"/>
                <a:cs typeface="Arial" panose="020B0604020202020204" pitchFamily="34" charset="0"/>
              </a:rPr>
              <a:t>i.d.g.F</a:t>
            </a:r>
            <a:r>
              <a:rPr lang="de-DE" sz="1400" dirty="0">
                <a:solidFill>
                  <a:schemeClr val="bg2">
                    <a:lumMod val="60000"/>
                    <a:lumOff val="40000"/>
                  </a:schemeClr>
                </a:solidFill>
                <a:latin typeface="Arial" panose="020B0604020202020204" pitchFamily="34" charset="0"/>
                <a:cs typeface="Arial" panose="020B0604020202020204" pitchFamily="34" charset="0"/>
              </a:rPr>
              <a:t>.</a:t>
            </a:r>
            <a:br>
              <a:rPr lang="de-DE" sz="1400" dirty="0">
                <a:solidFill>
                  <a:schemeClr val="bg2">
                    <a:lumMod val="60000"/>
                    <a:lumOff val="40000"/>
                  </a:schemeClr>
                </a:solidFill>
                <a:latin typeface="Arial" panose="020B0604020202020204" pitchFamily="34" charset="0"/>
                <a:cs typeface="Arial" panose="020B0604020202020204" pitchFamily="34" charset="0"/>
              </a:rPr>
            </a:br>
            <a:r>
              <a:rPr lang="de-DE" sz="1400" dirty="0" smtClean="0">
                <a:solidFill>
                  <a:schemeClr val="bg2">
                    <a:lumMod val="60000"/>
                    <a:lumOff val="40000"/>
                  </a:schemeClr>
                </a:solidFill>
                <a:latin typeface="Arial" panose="020B0604020202020204" pitchFamily="34" charset="0"/>
                <a:cs typeface="Arial" panose="020B0604020202020204" pitchFamily="34" charset="0"/>
              </a:rPr>
              <a:t>    </a:t>
            </a:r>
            <a:r>
              <a:rPr lang="de-DE" sz="1000" dirty="0" smtClean="0">
                <a:solidFill>
                  <a:schemeClr val="bg2">
                    <a:lumMod val="60000"/>
                    <a:lumOff val="40000"/>
                  </a:schemeClr>
                </a:solidFill>
                <a:latin typeface="Arial" panose="020B0604020202020204" pitchFamily="34" charset="0"/>
                <a:cs typeface="Arial" panose="020B0604020202020204" pitchFamily="34" charset="0"/>
              </a:rPr>
              <a:t> </a:t>
            </a:r>
            <a:r>
              <a:rPr lang="de-DE" sz="1000" dirty="0">
                <a:solidFill>
                  <a:schemeClr val="bg2">
                    <a:lumMod val="60000"/>
                    <a:lumOff val="40000"/>
                  </a:schemeClr>
                </a:solidFill>
                <a:latin typeface="Arial" panose="020B0604020202020204" pitchFamily="34" charset="0"/>
                <a:cs typeface="Arial" panose="020B0604020202020204" pitchFamily="34" charset="0"/>
              </a:rPr>
              <a:t>Auswildern von Wildarten und -</a:t>
            </a:r>
            <a:r>
              <a:rPr lang="de-DE" sz="1000" dirty="0" err="1">
                <a:solidFill>
                  <a:schemeClr val="bg2">
                    <a:lumMod val="60000"/>
                    <a:lumOff val="40000"/>
                  </a:schemeClr>
                </a:solidFill>
                <a:latin typeface="Arial" panose="020B0604020202020204" pitchFamily="34" charset="0"/>
                <a:cs typeface="Arial" panose="020B0604020202020204" pitchFamily="34" charset="0"/>
              </a:rPr>
              <a:t>unterarten</a:t>
            </a:r>
            <a:r>
              <a:rPr lang="de-DE" sz="1000" dirty="0">
                <a:solidFill>
                  <a:schemeClr val="bg2">
                    <a:lumMod val="60000"/>
                    <a:lumOff val="40000"/>
                  </a:schemeClr>
                </a:solidFill>
                <a:latin typeface="Arial" panose="020B0604020202020204" pitchFamily="34" charset="0"/>
                <a:cs typeface="Arial" panose="020B0604020202020204" pitchFamily="34" charset="0"/>
              </a:rPr>
              <a:t>; Ausnahmen von der Ausschließlichkeit des </a:t>
            </a:r>
            <a:r>
              <a:rPr lang="de-DE" sz="1000" dirty="0" smtClean="0">
                <a:solidFill>
                  <a:schemeClr val="bg2">
                    <a:lumMod val="60000"/>
                    <a:lumOff val="40000"/>
                  </a:schemeClr>
                </a:solidFill>
                <a:latin typeface="Arial" panose="020B0604020202020204" pitchFamily="34" charset="0"/>
                <a:cs typeface="Arial" panose="020B0604020202020204" pitchFamily="34" charset="0"/>
              </a:rPr>
              <a:t>Jagdrechtes</a:t>
            </a:r>
          </a:p>
          <a:p>
            <a:pPr marL="68580" indent="0">
              <a:buNone/>
            </a:pPr>
            <a:endParaRPr lang="de-DE" sz="1000"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000" smtClean="0">
                <a:solidFill>
                  <a:schemeClr val="bg2">
                    <a:lumMod val="60000"/>
                    <a:lumOff val="40000"/>
                  </a:schemeClr>
                </a:solidFill>
                <a:latin typeface="Arial" panose="020B0604020202020204" pitchFamily="34" charset="0"/>
                <a:cs typeface="Arial" panose="020B0604020202020204" pitchFamily="34" charset="0"/>
              </a:rPr>
              <a:t>(1) Das </a:t>
            </a:r>
            <a:r>
              <a:rPr lang="de-DE" sz="1000" dirty="0">
                <a:solidFill>
                  <a:schemeClr val="bg2">
                    <a:lumMod val="60000"/>
                    <a:lumOff val="40000"/>
                  </a:schemeClr>
                </a:solidFill>
                <a:latin typeface="Arial" panose="020B0604020202020204" pitchFamily="34" charset="0"/>
                <a:cs typeface="Arial" panose="020B0604020202020204" pitchFamily="34" charset="0"/>
              </a:rPr>
              <a:t>Auswildern von Wildarten und -</a:t>
            </a:r>
            <a:r>
              <a:rPr lang="de-DE" sz="1000" dirty="0" err="1">
                <a:solidFill>
                  <a:schemeClr val="bg2">
                    <a:lumMod val="60000"/>
                    <a:lumOff val="40000"/>
                  </a:schemeClr>
                </a:solidFill>
                <a:latin typeface="Arial" panose="020B0604020202020204" pitchFamily="34" charset="0"/>
                <a:cs typeface="Arial" panose="020B0604020202020204" pitchFamily="34" charset="0"/>
              </a:rPr>
              <a:t>unterarten</a:t>
            </a:r>
            <a:r>
              <a:rPr lang="de-DE" sz="1000" dirty="0">
                <a:solidFill>
                  <a:schemeClr val="bg2">
                    <a:lumMod val="60000"/>
                    <a:lumOff val="40000"/>
                  </a:schemeClr>
                </a:solidFill>
                <a:latin typeface="Arial" panose="020B0604020202020204" pitchFamily="34" charset="0"/>
                <a:cs typeface="Arial" panose="020B0604020202020204" pitchFamily="34" charset="0"/>
              </a:rPr>
              <a:t> – </a:t>
            </a:r>
            <a:r>
              <a:rPr lang="de-DE" sz="1400" dirty="0">
                <a:solidFill>
                  <a:schemeClr val="bg2">
                    <a:lumMod val="60000"/>
                    <a:lumOff val="40000"/>
                  </a:schemeClr>
                </a:solidFill>
                <a:latin typeface="Arial" panose="020B0604020202020204" pitchFamily="34" charset="0"/>
                <a:cs typeface="Arial" panose="020B0604020202020204" pitchFamily="34" charset="0"/>
              </a:rPr>
              <a:t>ausgenommen das Auswildern von Fasan </a:t>
            </a:r>
            <a:r>
              <a:rPr lang="de-DE" sz="1000" dirty="0">
                <a:solidFill>
                  <a:schemeClr val="bg2">
                    <a:lumMod val="60000"/>
                    <a:lumOff val="40000"/>
                  </a:schemeClr>
                </a:solidFill>
                <a:latin typeface="Arial" panose="020B0604020202020204" pitchFamily="34" charset="0"/>
                <a:cs typeface="Arial" panose="020B0604020202020204" pitchFamily="34" charset="0"/>
              </a:rPr>
              <a:t>und Rebhuhn – in den einzelnen Jagdgebieten ist nur auf Grund einer Bewilligung der Landesregierung </a:t>
            </a:r>
            <a:r>
              <a:rPr lang="de-DE" sz="1000" dirty="0" smtClean="0">
                <a:solidFill>
                  <a:schemeClr val="bg2">
                    <a:lumMod val="60000"/>
                    <a:lumOff val="40000"/>
                  </a:schemeClr>
                </a:solidFill>
                <a:latin typeface="Arial" panose="020B0604020202020204" pitchFamily="34" charset="0"/>
                <a:cs typeface="Arial" panose="020B0604020202020204" pitchFamily="34" charset="0"/>
              </a:rPr>
              <a:t>zulässig….</a:t>
            </a: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a:t>
            </a:r>
            <a:r>
              <a:rPr lang="de-DE" sz="1400" dirty="0">
                <a:solidFill>
                  <a:schemeClr val="bg2">
                    <a:lumMod val="60000"/>
                    <a:lumOff val="40000"/>
                  </a:schemeClr>
                </a:solidFill>
                <a:latin typeface="Arial" panose="020B0604020202020204" pitchFamily="34" charset="0"/>
                <a:cs typeface="Arial" panose="020B0604020202020204" pitchFamily="34" charset="0"/>
              </a:rPr>
              <a:t>1a) Das Auswildern von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Fasanen stellt </a:t>
            </a:r>
            <a:r>
              <a:rPr lang="de-DE" sz="1400" dirty="0">
                <a:solidFill>
                  <a:schemeClr val="bg2">
                    <a:lumMod val="60000"/>
                    <a:lumOff val="40000"/>
                  </a:schemeClr>
                </a:solidFill>
                <a:latin typeface="Arial" panose="020B0604020202020204" pitchFamily="34" charset="0"/>
                <a:cs typeface="Arial" panose="020B0604020202020204" pitchFamily="34" charset="0"/>
              </a:rPr>
              <a:t>eine Hegemaßnahme dar und setzt einen Bestand an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dieser Wildart </a:t>
            </a:r>
            <a:r>
              <a:rPr lang="de-DE" sz="1400" dirty="0">
                <a:solidFill>
                  <a:schemeClr val="bg2">
                    <a:lumMod val="60000"/>
                    <a:lumOff val="40000"/>
                  </a:schemeClr>
                </a:solidFill>
                <a:latin typeface="Arial" panose="020B0604020202020204" pitchFamily="34" charset="0"/>
                <a:cs typeface="Arial" panose="020B0604020202020204" pitchFamily="34" charset="0"/>
              </a:rPr>
              <a:t>im Revier sowie einen entsprechend geeigneten Lebensraum voraus. </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Das </a:t>
            </a:r>
            <a:r>
              <a:rPr lang="de-DE" sz="1400" dirty="0">
                <a:solidFill>
                  <a:schemeClr val="bg2">
                    <a:lumMod val="60000"/>
                    <a:lumOff val="40000"/>
                  </a:schemeClr>
                </a:solidFill>
                <a:latin typeface="Arial" panose="020B0604020202020204" pitchFamily="34" charset="0"/>
                <a:cs typeface="Arial" panose="020B0604020202020204" pitchFamily="34" charset="0"/>
              </a:rPr>
              <a:t>Auswildern darf nur in einem Auswilderungsbiotop, das den Ansprüchen der </a:t>
            </a:r>
            <a:r>
              <a:rPr lang="de-DE" sz="1400" dirty="0" smtClean="0">
                <a:solidFill>
                  <a:schemeClr val="bg2">
                    <a:lumMod val="60000"/>
                    <a:lumOff val="40000"/>
                  </a:schemeClr>
                </a:solidFill>
                <a:latin typeface="Arial" panose="020B0604020202020204" pitchFamily="34" charset="0"/>
                <a:cs typeface="Arial" panose="020B0604020202020204" pitchFamily="34" charset="0"/>
              </a:rPr>
              <a:t>Jungfasanen </a:t>
            </a:r>
            <a:r>
              <a:rPr lang="de-DE" sz="1400" dirty="0">
                <a:solidFill>
                  <a:schemeClr val="bg2">
                    <a:lumMod val="60000"/>
                    <a:lumOff val="40000"/>
                  </a:schemeClr>
                </a:solidFill>
                <a:latin typeface="Arial" panose="020B0604020202020204" pitchFamily="34" charset="0"/>
                <a:cs typeface="Arial" panose="020B0604020202020204" pitchFamily="34" charset="0"/>
              </a:rPr>
              <a:t>an den Lebensraum bestmöglich gerecht wird, erfolgen und </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ist </a:t>
            </a:r>
            <a:r>
              <a:rPr lang="de-DE" sz="1400" dirty="0">
                <a:solidFill>
                  <a:schemeClr val="bg2">
                    <a:lumMod val="60000"/>
                    <a:lumOff val="40000"/>
                  </a:schemeClr>
                </a:solidFill>
                <a:latin typeface="Arial" panose="020B0604020202020204" pitchFamily="34" charset="0"/>
                <a:cs typeface="Arial" panose="020B0604020202020204" pitchFamily="34" charset="0"/>
              </a:rPr>
              <a:t>nur im Ausmaß der Differenz zwischen dem vorhandenen und dem den Verhältnissen des Lebensraumes angepassten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bestand </a:t>
            </a:r>
            <a:r>
              <a:rPr lang="de-DE" sz="1400" dirty="0">
                <a:solidFill>
                  <a:schemeClr val="bg2">
                    <a:lumMod val="60000"/>
                    <a:lumOff val="40000"/>
                  </a:schemeClr>
                </a:solidFill>
                <a:latin typeface="Arial" panose="020B0604020202020204" pitchFamily="34" charset="0"/>
                <a:cs typeface="Arial" panose="020B0604020202020204" pitchFamily="34" charset="0"/>
              </a:rPr>
              <a:t>zulässig. </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Es </a:t>
            </a:r>
            <a:r>
              <a:rPr lang="de-DE" sz="1400" dirty="0">
                <a:solidFill>
                  <a:schemeClr val="bg2">
                    <a:lumMod val="60000"/>
                    <a:lumOff val="40000"/>
                  </a:schemeClr>
                </a:solidFill>
                <a:latin typeface="Arial" panose="020B0604020202020204" pitchFamily="34" charset="0"/>
                <a:cs typeface="Arial" panose="020B0604020202020204" pitchFamily="34" charset="0"/>
              </a:rPr>
              <a:t>dürfen nur Jungtiere aus der Region ausgewildert werden. </a:t>
            </a: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Das </a:t>
            </a:r>
            <a:r>
              <a:rPr lang="de-DE" sz="1400" dirty="0">
                <a:solidFill>
                  <a:schemeClr val="bg2">
                    <a:lumMod val="60000"/>
                    <a:lumOff val="40000"/>
                  </a:schemeClr>
                </a:solidFill>
                <a:latin typeface="Arial" panose="020B0604020202020204" pitchFamily="34" charset="0"/>
                <a:cs typeface="Arial" panose="020B0604020202020204" pitchFamily="34" charset="0"/>
              </a:rPr>
              <a:t>Auswildern der Jungtiere im Auswilderungsbiotop hat spätestens bis zur vollendeten 8. Lebenswoche zu erfolgen. </a:t>
            </a:r>
          </a:p>
          <a:p>
            <a:pPr marL="68580" indent="0">
              <a:buNone/>
            </a:pPr>
            <a:endParaRPr lang="de-DE" sz="1400" dirty="0">
              <a:latin typeface="Arial" panose="020B0604020202020204" pitchFamily="34" charset="0"/>
              <a:cs typeface="Arial" panose="020B0604020202020204" pitchFamily="34" charset="0"/>
            </a:endParaRPr>
          </a:p>
          <a:p>
            <a:pPr marL="68580" indent="0">
              <a:buNone/>
            </a:pPr>
            <a:endParaRPr lang="de-DE" sz="10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5486" y="620688"/>
            <a:ext cx="1740970" cy="1160647"/>
          </a:xfrm>
          <a:prstGeom prst="rect">
            <a:avLst/>
          </a:prstGeom>
        </p:spPr>
      </p:pic>
    </p:spTree>
    <p:extLst>
      <p:ext uri="{BB962C8B-B14F-4D97-AF65-F5344CB8AC3E}">
        <p14:creationId xmlns:p14="http://schemas.microsoft.com/office/powerpoint/2010/main" val="28043583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914400" y="404664"/>
            <a:ext cx="7772400" cy="5950896"/>
          </a:xfrm>
        </p:spPr>
        <p:txBody>
          <a:bodyPr>
            <a:normAutofit fontScale="92500" lnSpcReduction="10000"/>
          </a:bodyPr>
          <a:lstStyle/>
          <a:p>
            <a:pPr marL="68580" indent="0">
              <a:buNone/>
            </a:pPr>
            <a:r>
              <a:rPr lang="de-DE" sz="4000" b="1" dirty="0" smtClean="0">
                <a:solidFill>
                  <a:schemeClr val="bg2">
                    <a:lumMod val="60000"/>
                    <a:lumOff val="40000"/>
                  </a:schemeClr>
                </a:solidFill>
                <a:latin typeface="Arial" panose="020B0604020202020204" pitchFamily="34" charset="0"/>
                <a:cs typeface="Arial" panose="020B0604020202020204" pitchFamily="34" charset="0"/>
              </a:rPr>
              <a:t>Genehmigungsverfahren</a:t>
            </a: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Der </a:t>
            </a:r>
            <a:r>
              <a:rPr lang="de-DE" sz="1400" dirty="0">
                <a:solidFill>
                  <a:schemeClr val="bg2">
                    <a:lumMod val="60000"/>
                    <a:lumOff val="40000"/>
                  </a:schemeClr>
                </a:solidFill>
                <a:latin typeface="Arial" panose="020B0604020202020204" pitchFamily="34" charset="0"/>
                <a:cs typeface="Arial" panose="020B0604020202020204" pitchFamily="34" charset="0"/>
              </a:rPr>
              <a:t>Jagdausübungsberechtigte hat das jeweils nur für </a:t>
            </a:r>
            <a:r>
              <a:rPr lang="de-DE" sz="1400" dirty="0" smtClean="0">
                <a:solidFill>
                  <a:schemeClr val="bg2">
                    <a:lumMod val="60000"/>
                    <a:lumOff val="40000"/>
                  </a:schemeClr>
                </a:solidFill>
                <a:latin typeface="Arial" panose="020B0604020202020204" pitchFamily="34" charset="0"/>
                <a:cs typeface="Arial" panose="020B0604020202020204" pitchFamily="34" charset="0"/>
              </a:rPr>
              <a:t>sein </a:t>
            </a:r>
            <a:r>
              <a:rPr lang="de-DE" sz="1400" dirty="0">
                <a:solidFill>
                  <a:schemeClr val="bg2">
                    <a:lumMod val="60000"/>
                    <a:lumOff val="40000"/>
                  </a:schemeClr>
                </a:solidFill>
                <a:latin typeface="Arial" panose="020B0604020202020204" pitchFamily="34" charset="0"/>
                <a:cs typeface="Arial" panose="020B0604020202020204" pitchFamily="34" charset="0"/>
              </a:rPr>
              <a:t>Revier zulässige beabsichtigte Auswildern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dem Bezirksjägermeister </a:t>
            </a:r>
            <a:r>
              <a:rPr lang="de-DE" sz="1400" dirty="0">
                <a:solidFill>
                  <a:schemeClr val="bg2">
                    <a:lumMod val="60000"/>
                    <a:lumOff val="40000"/>
                  </a:schemeClr>
                </a:solidFill>
                <a:latin typeface="Arial" panose="020B0604020202020204" pitchFamily="34" charset="0"/>
                <a:cs typeface="Arial" panose="020B0604020202020204" pitchFamily="34" charset="0"/>
              </a:rPr>
              <a:t>mindestens acht Wochen vorher schriftlich anzumelden. Die Meldung hat zu enthalten:  </a:t>
            </a:r>
          </a:p>
          <a:p>
            <a:pPr marL="68580" indent="0">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1</a:t>
            </a: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b="1" dirty="0">
                <a:solidFill>
                  <a:schemeClr val="bg2">
                    <a:lumMod val="60000"/>
                    <a:lumOff val="40000"/>
                  </a:schemeClr>
                </a:solidFill>
                <a:latin typeface="Arial" panose="020B0604020202020204" pitchFamily="34" charset="0"/>
                <a:cs typeface="Arial" panose="020B0604020202020204" pitchFamily="34" charset="0"/>
              </a:rPr>
              <a:t>Reviername, Reviergröße, Name der Jagdausübungsberechtigten</a:t>
            </a:r>
            <a:r>
              <a:rPr lang="de-DE" sz="1400" dirty="0">
                <a:solidFill>
                  <a:schemeClr val="bg2">
                    <a:lumMod val="60000"/>
                    <a:lumOff val="40000"/>
                  </a:schemeClr>
                </a:solidFill>
                <a:latin typeface="Arial" panose="020B0604020202020204" pitchFamily="34" charset="0"/>
                <a:cs typeface="Arial" panose="020B0604020202020204" pitchFamily="34" charset="0"/>
              </a:rPr>
              <a:t>,</a:t>
            </a:r>
          </a:p>
          <a:p>
            <a:pPr marL="68580" indent="0">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2</a:t>
            </a: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b="1" dirty="0">
                <a:solidFill>
                  <a:schemeClr val="bg2">
                    <a:lumMod val="60000"/>
                    <a:lumOff val="40000"/>
                  </a:schemeClr>
                </a:solidFill>
                <a:latin typeface="Arial" panose="020B0604020202020204" pitchFamily="34" charset="0"/>
                <a:cs typeface="Arial" panose="020B0604020202020204" pitchFamily="34" charset="0"/>
              </a:rPr>
              <a:t>Lageplan sowie Skizze samt Beschreibung des Auswilderungsbiotopes </a:t>
            </a:r>
            <a:endParaRPr lang="de-DE" sz="1400" b="1"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b="1" dirty="0" smtClean="0">
                <a:solidFill>
                  <a:schemeClr val="bg2">
                    <a:lumMod val="60000"/>
                    <a:lumOff val="40000"/>
                  </a:schemeClr>
                </a:solidFill>
                <a:latin typeface="Arial" panose="020B0604020202020204" pitchFamily="34" charset="0"/>
                <a:cs typeface="Arial" panose="020B0604020202020204" pitchFamily="34" charset="0"/>
              </a:rPr>
              <a:t>      (</a:t>
            </a:r>
            <a:r>
              <a:rPr lang="de-DE" sz="1400" b="1" dirty="0">
                <a:solidFill>
                  <a:schemeClr val="bg2">
                    <a:lumMod val="60000"/>
                    <a:lumOff val="40000"/>
                  </a:schemeClr>
                </a:solidFill>
                <a:latin typeface="Arial" panose="020B0604020202020204" pitchFamily="34" charset="0"/>
                <a:cs typeface="Arial" panose="020B0604020202020204" pitchFamily="34" charset="0"/>
              </a:rPr>
              <a:t>Größe, </a:t>
            </a:r>
            <a:r>
              <a:rPr lang="de-DE" sz="1400" b="1" dirty="0" smtClean="0">
                <a:solidFill>
                  <a:schemeClr val="bg2">
                    <a:lumMod val="60000"/>
                    <a:lumOff val="40000"/>
                  </a:schemeClr>
                </a:solidFill>
                <a:latin typeface="Arial" panose="020B0604020202020204" pitchFamily="34" charset="0"/>
                <a:cs typeface="Arial" panose="020B0604020202020204" pitchFamily="34" charset="0"/>
              </a:rPr>
              <a:t>Biotopausstattung</a:t>
            </a:r>
            <a:r>
              <a:rPr lang="de-DE" sz="1400" b="1" dirty="0">
                <a:solidFill>
                  <a:schemeClr val="bg2">
                    <a:lumMod val="60000"/>
                    <a:lumOff val="40000"/>
                  </a:schemeClr>
                </a:solidFill>
                <a:latin typeface="Arial" panose="020B0604020202020204" pitchFamily="34" charset="0"/>
                <a:cs typeface="Arial" panose="020B0604020202020204" pitchFamily="34" charset="0"/>
              </a:rPr>
              <a:t>, Infrastruktur),           </a:t>
            </a:r>
          </a:p>
          <a:p>
            <a:pPr marL="68580" indent="0">
              <a:buNone/>
            </a:pPr>
            <a:endParaRPr lang="de-DE" sz="1400" b="1"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3</a:t>
            </a: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b="1" dirty="0">
                <a:solidFill>
                  <a:schemeClr val="bg2">
                    <a:lumMod val="60000"/>
                    <a:lumOff val="40000"/>
                  </a:schemeClr>
                </a:solidFill>
                <a:latin typeface="Arial" panose="020B0604020202020204" pitchFamily="34" charset="0"/>
                <a:cs typeface="Arial" panose="020B0604020202020204" pitchFamily="34" charset="0"/>
              </a:rPr>
              <a:t>Anzahl der Tiere für das Auswildern, getrennt nach Wildart </a:t>
            </a:r>
            <a:r>
              <a:rPr lang="de-DE" sz="1400" b="1" dirty="0" smtClean="0">
                <a:solidFill>
                  <a:schemeClr val="bg2">
                    <a:lumMod val="60000"/>
                    <a:lumOff val="40000"/>
                  </a:schemeClr>
                </a:solidFill>
                <a:latin typeface="Arial" panose="020B0604020202020204" pitchFamily="34" charset="0"/>
                <a:cs typeface="Arial" panose="020B0604020202020204" pitchFamily="34" charset="0"/>
              </a:rPr>
              <a:t>und</a:t>
            </a:r>
          </a:p>
          <a:p>
            <a:pPr marL="68580" indent="0">
              <a:buNone/>
            </a:pPr>
            <a:r>
              <a:rPr lang="de-DE" sz="1400" b="1" dirty="0">
                <a:solidFill>
                  <a:schemeClr val="bg2">
                    <a:lumMod val="60000"/>
                    <a:lumOff val="40000"/>
                  </a:schemeClr>
                </a:solidFill>
                <a:latin typeface="Arial" panose="020B0604020202020204" pitchFamily="34" charset="0"/>
                <a:cs typeface="Arial" panose="020B0604020202020204" pitchFamily="34" charset="0"/>
              </a:rPr>
              <a:t> </a:t>
            </a:r>
            <a:r>
              <a:rPr lang="de-DE" sz="1400" b="1" dirty="0" smtClean="0">
                <a:solidFill>
                  <a:schemeClr val="bg2">
                    <a:lumMod val="60000"/>
                    <a:lumOff val="40000"/>
                  </a:schemeClr>
                </a:solidFill>
                <a:latin typeface="Arial" panose="020B0604020202020204" pitchFamily="34" charset="0"/>
                <a:cs typeface="Arial" panose="020B0604020202020204" pitchFamily="34" charset="0"/>
              </a:rPr>
              <a:t>     Geschlechterverhältnis</a:t>
            </a:r>
            <a:endParaRPr lang="de-DE" sz="1400" b="1"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  4</a:t>
            </a:r>
            <a:r>
              <a:rPr lang="de-DE" sz="1400" dirty="0">
                <a:solidFill>
                  <a:schemeClr val="bg2">
                    <a:lumMod val="60000"/>
                    <a:lumOff val="40000"/>
                  </a:schemeClr>
                </a:solidFill>
                <a:latin typeface="Arial" panose="020B0604020202020204" pitchFamily="34" charset="0"/>
                <a:cs typeface="Arial" panose="020B0604020202020204" pitchFamily="34" charset="0"/>
              </a:rPr>
              <a:t>. </a:t>
            </a:r>
            <a:r>
              <a:rPr lang="de-DE" sz="1400" b="1" dirty="0">
                <a:solidFill>
                  <a:schemeClr val="bg2">
                    <a:lumMod val="60000"/>
                    <a:lumOff val="40000"/>
                  </a:schemeClr>
                </a:solidFill>
                <a:latin typeface="Arial" panose="020B0604020202020204" pitchFamily="34" charset="0"/>
                <a:cs typeface="Arial" panose="020B0604020202020204" pitchFamily="34" charset="0"/>
              </a:rPr>
              <a:t>Herkunft der Tiere (Name und Anschrift der Abgeberin/des Abgebers</a:t>
            </a:r>
            <a:r>
              <a:rPr lang="de-DE" sz="1400" b="1" dirty="0" smtClean="0">
                <a:solidFill>
                  <a:schemeClr val="bg2">
                    <a:lumMod val="60000"/>
                    <a:lumOff val="40000"/>
                  </a:schemeClr>
                </a:solidFill>
                <a:latin typeface="Arial" panose="020B0604020202020204" pitchFamily="34" charset="0"/>
                <a:cs typeface="Arial" panose="020B0604020202020204" pitchFamily="34" charset="0"/>
              </a:rPr>
              <a:t>)</a:t>
            </a:r>
            <a:endParaRPr lang="de-DE" sz="1400" b="1" dirty="0">
              <a:solidFill>
                <a:schemeClr val="bg2">
                  <a:lumMod val="60000"/>
                  <a:lumOff val="40000"/>
                </a:schemeClr>
              </a:solidFill>
              <a:latin typeface="Arial" panose="020B0604020202020204" pitchFamily="34" charset="0"/>
              <a:cs typeface="Arial" panose="020B0604020202020204" pitchFamily="34" charset="0"/>
            </a:endParaRPr>
          </a:p>
          <a:p>
            <a:pPr marL="68580" indent="0">
              <a:buNone/>
            </a:pPr>
            <a:endParaRPr lang="de-DE" sz="1400" dirty="0" smtClean="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Entspricht </a:t>
            </a:r>
            <a:r>
              <a:rPr lang="de-DE" sz="1400" dirty="0">
                <a:solidFill>
                  <a:schemeClr val="bg2">
                    <a:lumMod val="60000"/>
                    <a:lumOff val="40000"/>
                  </a:schemeClr>
                </a:solidFill>
                <a:latin typeface="Arial" panose="020B0604020202020204" pitchFamily="34" charset="0"/>
                <a:cs typeface="Arial" panose="020B0604020202020204" pitchFamily="34" charset="0"/>
              </a:rPr>
              <a:t>das angemeldete Auswildern den rechtlichen Voraussetzungen,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hat der </a:t>
            </a:r>
            <a:r>
              <a:rPr lang="de-DE" sz="1400" dirty="0">
                <a:solidFill>
                  <a:schemeClr val="bg2">
                    <a:lumMod val="60000"/>
                    <a:lumOff val="40000"/>
                  </a:schemeClr>
                </a:solidFill>
                <a:latin typeface="Arial" panose="020B0604020202020204" pitchFamily="34" charset="0"/>
                <a:cs typeface="Arial" panose="020B0604020202020204" pitchFamily="34" charset="0"/>
              </a:rPr>
              <a:t>Bezirksjägermeister dieses </a:t>
            </a:r>
            <a:r>
              <a:rPr lang="de-DE" sz="1400" b="1" u="sng" dirty="0">
                <a:solidFill>
                  <a:schemeClr val="bg2">
                    <a:lumMod val="60000"/>
                    <a:lumOff val="40000"/>
                  </a:schemeClr>
                </a:solidFill>
                <a:latin typeface="Arial" panose="020B0604020202020204" pitchFamily="34" charset="0"/>
                <a:cs typeface="Arial" panose="020B0604020202020204" pitchFamily="34" charset="0"/>
              </a:rPr>
              <a:t>nach Überprüfung an Ort und Stelle</a:t>
            </a:r>
            <a:r>
              <a:rPr lang="de-DE" sz="1400" b="1" dirty="0">
                <a:solidFill>
                  <a:schemeClr val="bg2">
                    <a:lumMod val="60000"/>
                    <a:lumOff val="40000"/>
                  </a:schemeClr>
                </a:solidFill>
                <a:latin typeface="Arial" panose="020B0604020202020204" pitchFamily="34" charset="0"/>
                <a:cs typeface="Arial" panose="020B0604020202020204" pitchFamily="34" charset="0"/>
              </a:rPr>
              <a:t> </a:t>
            </a:r>
            <a:r>
              <a:rPr lang="de-DE" sz="1400" dirty="0">
                <a:solidFill>
                  <a:schemeClr val="bg2">
                    <a:lumMod val="60000"/>
                    <a:lumOff val="40000"/>
                  </a:schemeClr>
                </a:solidFill>
                <a:latin typeface="Arial" panose="020B0604020202020204" pitchFamily="34" charset="0"/>
                <a:cs typeface="Arial" panose="020B0604020202020204" pitchFamily="34" charset="0"/>
              </a:rPr>
              <a:t>zu genehmigen.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(schriftlich)</a:t>
            </a:r>
          </a:p>
          <a:p>
            <a:pPr marL="68580" indent="0" algn="just">
              <a:buNone/>
            </a:pP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pPr marL="68580" indent="0" algn="just">
              <a:buNone/>
            </a:pPr>
            <a:r>
              <a:rPr lang="de-DE" sz="1400" dirty="0" smtClean="0">
                <a:solidFill>
                  <a:schemeClr val="bg2">
                    <a:lumMod val="60000"/>
                    <a:lumOff val="40000"/>
                  </a:schemeClr>
                </a:solidFill>
                <a:latin typeface="Arial" panose="020B0604020202020204" pitchFamily="34" charset="0"/>
                <a:cs typeface="Arial" panose="020B0604020202020204" pitchFamily="34" charset="0"/>
              </a:rPr>
              <a:t>Kann </a:t>
            </a:r>
            <a:r>
              <a:rPr lang="de-DE" sz="1400" dirty="0">
                <a:solidFill>
                  <a:schemeClr val="bg2">
                    <a:lumMod val="60000"/>
                    <a:lumOff val="40000"/>
                  </a:schemeClr>
                </a:solidFill>
                <a:latin typeface="Arial" panose="020B0604020202020204" pitchFamily="34" charset="0"/>
                <a:cs typeface="Arial" panose="020B0604020202020204" pitchFamily="34" charset="0"/>
              </a:rPr>
              <a:t>die Genehmigung zum Auswildern </a:t>
            </a:r>
            <a:r>
              <a:rPr lang="de-DE" sz="1400" dirty="0" smtClean="0">
                <a:solidFill>
                  <a:schemeClr val="bg2">
                    <a:lumMod val="60000"/>
                    <a:lumOff val="40000"/>
                  </a:schemeClr>
                </a:solidFill>
                <a:latin typeface="Arial" panose="020B0604020202020204" pitchFamily="34" charset="0"/>
                <a:cs typeface="Arial" panose="020B0604020202020204" pitchFamily="34" charset="0"/>
              </a:rPr>
              <a:t>vom </a:t>
            </a:r>
            <a:r>
              <a:rPr lang="de-DE" sz="1400" dirty="0">
                <a:solidFill>
                  <a:schemeClr val="bg2">
                    <a:lumMod val="60000"/>
                    <a:lumOff val="40000"/>
                  </a:schemeClr>
                </a:solidFill>
                <a:latin typeface="Arial" panose="020B0604020202020204" pitchFamily="34" charset="0"/>
                <a:cs typeface="Arial" panose="020B0604020202020204" pitchFamily="34" charset="0"/>
              </a:rPr>
              <a:t>Bezirksjägermeister nicht erteilt werden, hat die Bezirksverwaltungsbehörde auf Antrag </a:t>
            </a:r>
            <a:r>
              <a:rPr lang="de-DE" sz="1400" dirty="0" smtClean="0">
                <a:solidFill>
                  <a:schemeClr val="bg2">
                    <a:lumMod val="60000"/>
                    <a:lumOff val="40000"/>
                  </a:schemeClr>
                </a:solidFill>
                <a:latin typeface="Arial" panose="020B0604020202020204" pitchFamily="34" charset="0"/>
                <a:cs typeface="Arial" panose="020B0604020202020204" pitchFamily="34" charset="0"/>
              </a:rPr>
              <a:t>des </a:t>
            </a:r>
            <a:r>
              <a:rPr lang="de-DE" sz="1400" dirty="0">
                <a:solidFill>
                  <a:schemeClr val="bg2">
                    <a:lumMod val="60000"/>
                    <a:lumOff val="40000"/>
                  </a:schemeClr>
                </a:solidFill>
                <a:latin typeface="Arial" panose="020B0604020202020204" pitchFamily="34" charset="0"/>
                <a:cs typeface="Arial" panose="020B0604020202020204" pitchFamily="34" charset="0"/>
              </a:rPr>
              <a:t>Jagdausübungsberechtigten darüber nach </a:t>
            </a:r>
            <a:r>
              <a:rPr lang="de-DE" sz="1400" dirty="0" smtClean="0">
                <a:solidFill>
                  <a:schemeClr val="bg2">
                    <a:lumMod val="60000"/>
                    <a:lumOff val="40000"/>
                  </a:schemeClr>
                </a:solidFill>
                <a:latin typeface="Arial" panose="020B0604020202020204" pitchFamily="34" charset="0"/>
                <a:cs typeface="Arial" panose="020B0604020202020204" pitchFamily="34" charset="0"/>
              </a:rPr>
              <a:t>Anhörung des </a:t>
            </a:r>
            <a:r>
              <a:rPr lang="de-DE" sz="1400" dirty="0">
                <a:solidFill>
                  <a:schemeClr val="bg2">
                    <a:lumMod val="60000"/>
                    <a:lumOff val="40000"/>
                  </a:schemeClr>
                </a:solidFill>
                <a:latin typeface="Arial" panose="020B0604020202020204" pitchFamily="34" charset="0"/>
                <a:cs typeface="Arial" panose="020B0604020202020204" pitchFamily="34" charset="0"/>
              </a:rPr>
              <a:t>Bezirksjägermeisters mit Bescheid zu </a:t>
            </a:r>
            <a:r>
              <a:rPr lang="de-DE" sz="1400" dirty="0" smtClean="0">
                <a:solidFill>
                  <a:schemeClr val="bg2">
                    <a:lumMod val="60000"/>
                    <a:lumOff val="40000"/>
                  </a:schemeClr>
                </a:solidFill>
                <a:latin typeface="Arial" panose="020B0604020202020204" pitchFamily="34" charset="0"/>
                <a:cs typeface="Arial" panose="020B0604020202020204" pitchFamily="34" charset="0"/>
              </a:rPr>
              <a:t>entscheiden.</a:t>
            </a:r>
            <a:endParaRPr lang="de-DE" sz="1400" dirty="0">
              <a:solidFill>
                <a:schemeClr val="bg2">
                  <a:lumMod val="60000"/>
                  <a:lumOff val="40000"/>
                </a:schemeClr>
              </a:solidFill>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3954" y="2708920"/>
            <a:ext cx="1877142" cy="1261439"/>
          </a:xfrm>
          <a:prstGeom prst="rect">
            <a:avLst/>
          </a:prstGeom>
        </p:spPr>
      </p:pic>
    </p:spTree>
    <p:extLst>
      <p:ext uri="{BB962C8B-B14F-4D97-AF65-F5344CB8AC3E}">
        <p14:creationId xmlns:p14="http://schemas.microsoft.com/office/powerpoint/2010/main" val="3164562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apetus">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Iapetus">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apetus">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0</TotalTime>
  <Words>360</Words>
  <Application>Microsoft Office PowerPoint</Application>
  <PresentationFormat>Bildschirmpräsentation (4:3)</PresentationFormat>
  <Paragraphs>137</Paragraphs>
  <Slides>14</Slides>
  <Notes>0</Notes>
  <HiddenSlides>0</HiddenSlides>
  <MMClips>0</MMClips>
  <ScaleCrop>false</ScaleCrop>
  <HeadingPairs>
    <vt:vector size="4" baseType="variant">
      <vt:variant>
        <vt:lpstr>Design</vt:lpstr>
      </vt:variant>
      <vt:variant>
        <vt:i4>1</vt:i4>
      </vt:variant>
      <vt:variant>
        <vt:lpstr>Folientitel</vt:lpstr>
      </vt:variant>
      <vt:variant>
        <vt:i4>14</vt:i4>
      </vt:variant>
    </vt:vector>
  </HeadingPairs>
  <TitlesOfParts>
    <vt:vector size="15" baseType="lpstr">
      <vt:lpstr>Iapetus</vt:lpstr>
      <vt:lpstr>FASANENjagd       rechtlicher Rahmen</vt:lpstr>
      <vt:lpstr>Jagdstörung   § 52 Steiermärkisches Jagdgesetz 1986 i.d.g.F.  Unbefugtes Durchstreifen von Jagdgebieten; Jägernotweg  (1) Es ist jedermann …   (2) Wird jemand wider dieses Verbot von einem öffentlichen Sicherheits- oder beeideten Jagdschutzorgan mit einem Gewehr außerhalb der öffentlichen Straßen und Wege oder solcher Wege betreten, welche allgemein als Verbindung zwischen Ortschaften und Gehöften benützt werden  (3) Abgenommene Gewehre sind …   (4) Die vorstehenden Bestimmungen finden …   (5) Für die Dauer von Treib-, Drück- und Lappjagden dürfen jagdfremde Personen das bejagte Gebiet abseits von Wegen gemäß Abs. 2 zur Hintanhaltung einer Gefährdung von Personen und Sachen nicht betreten. Jagdfremde Personen sind Personen, die von der oder dem Jagdausübungsberechtigten zur Ausübung der Jagd weder zugelassen sind noch verwendet werden. Jagdfremde Personen, die in bejagten Gebieten angetroffen werden, haben diese über Aufforderung durch das beeidete Jagdschutzpersonal unverzüglich zu verlassen. Das beeidete Jagdschutzpersonal und erforderlichenfalls die Organe des öffentlichen Sicherheitsdienstes sind bei Zuwiderhandlung befugt, die Identität der jagdfremden Personen festzustellen und Anzeigen zu erstatten.   </vt:lpstr>
      <vt:lpstr>Was ist nicht erlaubt ?                                    DAS BETRETEN</vt:lpstr>
      <vt:lpstr>PowerPoint-Präsentation</vt:lpstr>
      <vt:lpstr>Abseits vom Weg…                                                               außerhalb öffentlicher Straßen und Wege             oder solchen Wegen welche allgemein als Verbindung                   zwischen Ortschaften und Gehöfte benützt werden </vt:lpstr>
      <vt:lpstr>Abhilfemaßnahmen</vt:lpstr>
      <vt:lpstr>allgemeines Verhalten                                bei Jagdstörung</vt:lpstr>
      <vt:lpstr>Fasane Auswildern</vt:lpstr>
      <vt:lpstr>PowerPoint-Präsentation</vt:lpstr>
      <vt:lpstr>PowerPoint-Präsentation</vt:lpstr>
      <vt:lpstr>PowerPoint-Präsentation</vt:lpstr>
      <vt:lpstr>PowerPoint-Präsentation</vt:lpstr>
      <vt:lpstr>PowerPoint-Präsentation</vt:lpstr>
      <vt:lpstr>PowerPoint-Präsentation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Niederwildjagd neue rechtliche Regelungen</dc:title>
  <dc:creator>Anton Wurzinger</dc:creator>
  <cp:lastModifiedBy>Anton Wurzinger</cp:lastModifiedBy>
  <cp:revision>70</cp:revision>
  <dcterms:created xsi:type="dcterms:W3CDTF">2017-01-31T17:48:18Z</dcterms:created>
  <dcterms:modified xsi:type="dcterms:W3CDTF">2017-02-01T17:43:52Z</dcterms:modified>
</cp:coreProperties>
</file>